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8" r:id="rId2"/>
    <p:sldId id="256" r:id="rId3"/>
    <p:sldId id="257" r:id="rId4"/>
    <p:sldId id="290" r:id="rId5"/>
    <p:sldId id="291" r:id="rId6"/>
    <p:sldId id="292" r:id="rId7"/>
    <p:sldId id="293" r:id="rId8"/>
    <p:sldId id="294" r:id="rId9"/>
    <p:sldId id="295" r:id="rId10"/>
    <p:sldId id="296" r:id="rId11"/>
    <p:sldId id="297" r:id="rId12"/>
    <p:sldId id="298" r:id="rId13"/>
    <p:sldId id="299" r:id="rId14"/>
    <p:sldId id="300" r:id="rId15"/>
    <p:sldId id="301" r:id="rId16"/>
    <p:sldId id="302" r:id="rId17"/>
    <p:sldId id="303" r:id="rId18"/>
    <p:sldId id="304" r:id="rId19"/>
    <p:sldId id="305" r:id="rId20"/>
    <p:sldId id="306" r:id="rId21"/>
    <p:sldId id="307" r:id="rId22"/>
    <p:sldId id="308" r:id="rId23"/>
    <p:sldId id="309" r:id="rId24"/>
    <p:sldId id="310" r:id="rId25"/>
    <p:sldId id="311" r:id="rId26"/>
    <p:sldId id="312" r:id="rId27"/>
    <p:sldId id="313" r:id="rId28"/>
    <p:sldId id="314" r:id="rId29"/>
    <p:sldId id="315" r:id="rId30"/>
    <p:sldId id="289" r:id="rId31"/>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il Yok, Kılavuz Yok">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E51EAAC-CD74-4B3F-83D8-79F3F83A4218}"/>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0E99C208-1601-47F2-9C00-8B6EF586FB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362BC22F-0F4A-4273-AD0F-82B0491BF5B6}"/>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E42E6556-FAAE-4200-9F7F-2E101D6EBB4E}"/>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57F2EA3-7616-4506-94BF-C9108A6E659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85551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8441B17-EC8B-46E3-9797-38BA359C8A44}"/>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7F106DE2-6806-461C-AB4F-59EA72C9987C}"/>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DF834727-3A6A-4AD4-BCC2-9888CE294E43}"/>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7043366-D58F-4618-A018-2A245E640E35}"/>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184D9A1-7CB4-411E-AADC-06AA6B510F3E}"/>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321423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EF01D766-18FD-4B7A-AC45-6BD7BF336FFF}"/>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32686AC9-79B1-4970-A185-D05F99B67A72}"/>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C0B6F3CA-994E-43B1-94B5-57752697C2A4}"/>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690E6AEA-1812-4276-BCBF-0D81510EC69F}"/>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EA85960E-6EDC-4C2E-97B1-8A632FA444E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602631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AA6F874-50A4-4C09-9A54-850CEEDAA2B0}"/>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42903258-B594-483A-A28C-D5E741589069}"/>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0D898F37-8D18-401F-8042-2528649CE33B}"/>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4EDA450E-5B95-4DC9-90A3-819D943EBAFC}"/>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D071C054-DA67-49F6-A3C3-1E5168E2073A}"/>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3714053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22E32C2-8E93-4B5D-B695-98E5AFADF299}"/>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4EE63027-CD90-47AD-839D-3B890D6E70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867E0710-E045-42A9-BAA3-5B8671D4D91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A8237047-F385-4DDB-9554-1CCEDAFF28F9}"/>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559BFC94-CFBB-4111-AE3C-EB2B5BCFB820}"/>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800224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830BDD58-BFCB-4F9F-8608-AF19FEDB0B3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C2D1EF92-EAE2-4E1F-AC8F-2481352B7039}"/>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F2EA55E8-9F67-4942-840F-14DF61E365E9}"/>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5D42ACBD-1D91-42BD-9937-ACDC46BAA079}"/>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FCE741DF-9E8A-43CD-A8AF-4CDB801F65C6}"/>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545D567-6084-42F0-946B-4D3835B82B01}"/>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375723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FC8E51C-BF96-4628-A44E-E296E31AEBE1}"/>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1BB4A08-673D-4711-8B30-1BD4E3D04A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42574A89-B990-4D8B-B79D-04A34C356554}"/>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3FE6782D-F009-446A-A568-A93FBD903C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D8142E0D-8471-4B90-9620-5C325E3FE2F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4BB53688-7C25-4182-B95A-1D240223B1E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8" name="Alt Bilgi Yer Tutucusu 7">
            <a:extLst>
              <a:ext uri="{FF2B5EF4-FFF2-40B4-BE49-F238E27FC236}">
                <a16:creationId xmlns:a16="http://schemas.microsoft.com/office/drawing/2014/main" id="{50985B66-BC9E-4F5F-9EF2-140438DDB5C4}"/>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DD6EC85E-48F2-40A9-93CC-C878D065C44D}"/>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55978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B62501E-7D9A-4AE9-B62B-2A55BD985CD8}"/>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7D1C198-7C9C-432D-BF3C-44D5C8A76547}"/>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4" name="Alt Bilgi Yer Tutucusu 3">
            <a:extLst>
              <a:ext uri="{FF2B5EF4-FFF2-40B4-BE49-F238E27FC236}">
                <a16:creationId xmlns:a16="http://schemas.microsoft.com/office/drawing/2014/main" id="{1972D79F-39E6-4CDB-980E-C5569248184A}"/>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253951AC-AF55-40B1-B1F6-89F581CEE198}"/>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2525591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8F2FA17D-4297-4E00-AB68-AD76FC94BFAC}"/>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3" name="Alt Bilgi Yer Tutucusu 2">
            <a:extLst>
              <a:ext uri="{FF2B5EF4-FFF2-40B4-BE49-F238E27FC236}">
                <a16:creationId xmlns:a16="http://schemas.microsoft.com/office/drawing/2014/main" id="{239927F3-758D-4CA5-A8AB-6A2421308EED}"/>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2E219901-B671-462E-8935-E8B3C4D00149}"/>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274824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3C92D6D-8CEF-42C6-B776-B3D077E286EC}"/>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5659AF72-1343-4D82-9D8D-55F854DA419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6B6C853F-1207-4711-8758-B740A646D0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A95477CC-F092-4802-AAFA-9D5B5C79FDC5}"/>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028DC2A2-C9A0-48FC-A0F9-811AC8991EBB}"/>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53035D4F-406C-4866-946D-209211995886}"/>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39036765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F202B60-6E09-416E-8DA8-C4B6B9E5C663}"/>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0FF7C603-1EC6-458E-AD32-6D7C63BB8D2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42E6509F-2FA8-4056-870D-7F59ACEE0C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95149E01-5D9C-43B5-9368-2FDD57C354F2}"/>
              </a:ext>
            </a:extLst>
          </p:cNvPr>
          <p:cNvSpPr>
            <a:spLocks noGrp="1"/>
          </p:cNvSpPr>
          <p:nvPr>
            <p:ph type="dt" sz="half" idx="10"/>
          </p:nvPr>
        </p:nvSpPr>
        <p:spPr/>
        <p:txBody>
          <a:bodyPr/>
          <a:lstStyle/>
          <a:p>
            <a:fld id="{B3053312-9F10-4330-89D5-FD2E4386929C}" type="datetimeFigureOut">
              <a:rPr lang="tr-TR" smtClean="0"/>
              <a:t>17.02.2021</a:t>
            </a:fld>
            <a:endParaRPr lang="tr-TR"/>
          </a:p>
        </p:txBody>
      </p:sp>
      <p:sp>
        <p:nvSpPr>
          <p:cNvPr id="6" name="Alt Bilgi Yer Tutucusu 5">
            <a:extLst>
              <a:ext uri="{FF2B5EF4-FFF2-40B4-BE49-F238E27FC236}">
                <a16:creationId xmlns:a16="http://schemas.microsoft.com/office/drawing/2014/main" id="{1F58E733-9F35-40B0-9AA6-6C4C599F2C99}"/>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7EAE168B-617A-4ED4-8CCD-A02ACD035A4B}"/>
              </a:ext>
            </a:extLst>
          </p:cNvPr>
          <p:cNvSpPr>
            <a:spLocks noGrp="1"/>
          </p:cNvSpPr>
          <p:nvPr>
            <p:ph type="sldNum" sz="quarter" idx="12"/>
          </p:nvPr>
        </p:nvSpPr>
        <p:spPr/>
        <p:txBody>
          <a:bodyPr/>
          <a:lstStyle/>
          <a:p>
            <a:fld id="{63024638-72E7-4347-9597-28FCC7934490}" type="slidenum">
              <a:rPr lang="tr-TR" smtClean="0"/>
              <a:t>‹#›</a:t>
            </a:fld>
            <a:endParaRPr lang="tr-TR"/>
          </a:p>
        </p:txBody>
      </p:sp>
    </p:spTree>
    <p:extLst>
      <p:ext uri="{BB962C8B-B14F-4D97-AF65-F5344CB8AC3E}">
        <p14:creationId xmlns:p14="http://schemas.microsoft.com/office/powerpoint/2010/main" val="17919497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9DE67E99-E452-452B-B2FB-0C7E57E8324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2CF443AC-6F4A-44DA-B40B-5AEC7D49DD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69633DB4-63F7-4FBF-95E9-E51E8A40EF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3053312-9F10-4330-89D5-FD2E4386929C}" type="datetimeFigureOut">
              <a:rPr lang="tr-TR" smtClean="0"/>
              <a:t>17.02.2021</a:t>
            </a:fld>
            <a:endParaRPr lang="tr-TR"/>
          </a:p>
        </p:txBody>
      </p:sp>
      <p:sp>
        <p:nvSpPr>
          <p:cNvPr id="5" name="Alt Bilgi Yer Tutucusu 4">
            <a:extLst>
              <a:ext uri="{FF2B5EF4-FFF2-40B4-BE49-F238E27FC236}">
                <a16:creationId xmlns:a16="http://schemas.microsoft.com/office/drawing/2014/main" id="{CE9BD93D-C1E2-47CE-9A0E-B2CD6BD5E5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1E83747D-8C51-46BE-AABF-13D4F12B77C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024638-72E7-4347-9597-28FCC7934490}" type="slidenum">
              <a:rPr lang="tr-TR" smtClean="0"/>
              <a:t>‹#›</a:t>
            </a:fld>
            <a:endParaRPr lang="tr-TR"/>
          </a:p>
        </p:txBody>
      </p:sp>
    </p:spTree>
    <p:extLst>
      <p:ext uri="{BB962C8B-B14F-4D97-AF65-F5344CB8AC3E}">
        <p14:creationId xmlns:p14="http://schemas.microsoft.com/office/powerpoint/2010/main" val="2973612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Sözcükte Anlam</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Karma- </a:t>
            </a:r>
            <a:r>
              <a:rPr lang="tr-TR" b="1" dirty="0">
                <a:latin typeface="Calibri" panose="020F0502020204030204" pitchFamily="34" charset="0"/>
                <a:ea typeface="Calibri" panose="020F0502020204030204" pitchFamily="34" charset="0"/>
                <a:cs typeface="Times New Roman" panose="02020603050405020304" pitchFamily="18" charset="0"/>
              </a:rPr>
              <a:t>1</a:t>
            </a:r>
            <a:br>
              <a:rPr lang="tr-TR" b="1" dirty="0">
                <a:effectLst/>
                <a:latin typeface="Calibri" panose="020F0502020204030204" pitchFamily="34" charset="0"/>
                <a:ea typeface="Calibri" panose="020F0502020204030204" pitchFamily="34" charset="0"/>
                <a:cs typeface="Times New Roman" panose="02020603050405020304" pitchFamily="18" charset="0"/>
              </a:rPr>
            </a:br>
            <a:r>
              <a:rPr lang="tr-TR" b="1" dirty="0">
                <a:effectLst/>
                <a:latin typeface="Calibri" panose="020F0502020204030204" pitchFamily="34" charset="0"/>
                <a:ea typeface="Calibri" panose="020F0502020204030204" pitchFamily="34" charset="0"/>
                <a:cs typeface="Times New Roman" panose="02020603050405020304" pitchFamily="18" charset="0"/>
              </a:rPr>
              <a:t>14 Soru</a:t>
            </a:r>
            <a:endParaRPr lang="tr-TR" dirty="0">
              <a:solidFill>
                <a:schemeClr val="tx2"/>
              </a:solidFill>
            </a:endParaRPr>
          </a:p>
        </p:txBody>
      </p:sp>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604913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a:t>
            </a:r>
            <a:r>
              <a:rPr lang="tr-TR" sz="2400" dirty="0">
                <a:effectLst/>
                <a:latin typeface="Calibri" panose="020F0502020204030204" pitchFamily="34" charset="0"/>
                <a:ea typeface="Calibri" panose="020F0502020204030204" pitchFamily="34" charset="0"/>
                <a:cs typeface="Times New Roman" panose="02020603050405020304" pitchFamily="18" charset="0"/>
              </a:rPr>
              <a:t> 	● gına gelmek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hapı yutmak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tadında bırakmak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bu deyimlerden birinin açıklaması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Telaştan ne yaptığını bilememek.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Kötü bir duruma düşmek, zarar ve ziyana uğramak.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Ölçülü olup aşırılığa kaçmamak.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Usanmak, bıkmak.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678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5.</a:t>
            </a:r>
            <a:r>
              <a:rPr lang="tr-TR" sz="2400" dirty="0">
                <a:effectLst/>
                <a:latin typeface="Calibri" panose="020F0502020204030204" pitchFamily="34" charset="0"/>
                <a:ea typeface="Calibri" panose="020F0502020204030204" pitchFamily="34" charset="0"/>
                <a:cs typeface="Times New Roman" panose="02020603050405020304" pitchFamily="18" charset="0"/>
              </a:rPr>
              <a:t> 	● gına gelmek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hapı yutmak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tadında bırakmak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bu deyimlerden birinin açıklaması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Telaştan ne yaptığını bilememek.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Kötü bir duruma düşmek, zarar ve ziyana uğramak.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Ölçülü olup aşırılığa kaçmamak.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Usanmak, bıkmak.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3831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Aşağıdaki deyimlerden hangisinin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verilmiştir?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Deyimler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Anlamlar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Senli benli olmak		Çok samimi, içten, teklifsiz biçimde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Başı sıkışmak		Herhangi bir güçlükle karşılaşmak.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Bir ayağı çukurda olmak	Çok yaşlanmış; ölüme epeyce yakın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Dikiş tutturamamak	Sürekli kafası bir şeylerle meşgul olmak.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1264696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6. Aşağıdaki deyimlerden hangisinin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verilmiştir?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Deyimler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Anlamlar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Senli benli olmak		Çok samimi, içten, teklifsiz biçimde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Başı sıkışmak		Herhangi bir güçlükle karşılaşmak.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Bir ayağı çukurda olmak	Çok yaşlanmış; ölüme epeyce yakın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Dikiş tutturamamak	Sürekli kafası bir şeylerle meşgul olmak.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8084512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a:t>
            </a:r>
            <a:r>
              <a:rPr lang="tr-TR" sz="2400" dirty="0">
                <a:effectLst/>
                <a:latin typeface="Calibri" panose="020F0502020204030204" pitchFamily="34" charset="0"/>
                <a:ea typeface="Calibri" panose="020F0502020204030204" pitchFamily="34" charset="0"/>
                <a:cs typeface="Times New Roman" panose="02020603050405020304" pitchFamily="18" charset="0"/>
              </a:rPr>
              <a:t> 	Dinle bakalım, işitebilir misin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Türküsünü damların, bacaların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Yahut da karıncaların buğday taşıdıklarını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Yuvalarına?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(Orhan Veli)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Dörtlükte aşağıdaki söz sanatlarından hangisi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Benzetme			B) Kişileştirme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Abartma			D) Tezat</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5547841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7.</a:t>
            </a:r>
            <a:r>
              <a:rPr lang="tr-TR" sz="2400" dirty="0">
                <a:effectLst/>
                <a:latin typeface="Calibri" panose="020F0502020204030204" pitchFamily="34" charset="0"/>
                <a:ea typeface="Calibri" panose="020F0502020204030204" pitchFamily="34" charset="0"/>
                <a:cs typeface="Times New Roman" panose="02020603050405020304" pitchFamily="18" charset="0"/>
              </a:rPr>
              <a:t> 	Dinle bakalım, işitebilir misin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Türküsünü damların, bacaların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Yahut da karıncaların buğday taşıdıklarını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Yuvalarına?</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(Orhan Veli)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Dörtlükte aşağıdaki söz sanatlarından hangisi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Benzetme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Kişileştirme</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Abartma			D) Tezat</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697881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“kurmak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t>
            </a:r>
            <a:r>
              <a:rPr lang="tr-TR" sz="2400" dirty="0">
                <a:effectLst/>
                <a:latin typeface="Calibri" panose="020F0502020204030204" pitchFamily="34" charset="0"/>
                <a:ea typeface="Calibri" panose="020F0502020204030204" pitchFamily="34" charset="0"/>
                <a:cs typeface="Times New Roman" panose="02020603050405020304" pitchFamily="18" charset="0"/>
              </a:rPr>
              <a:t>“Bir şeyi oluşturan parçaları birleştirerek bütün durumuna getirmek, monte etmek.”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Dünyanın en büyük devletlerini biz kurduk.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Aramızda çok güçlü bağlar kurduk.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Kamp çadırlarını kısa sürede kurduk.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Konuklarımıza mükemmel bir sofra kurduk.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681855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8.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“kurmak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t>
            </a:r>
            <a:r>
              <a:rPr lang="tr-TR" sz="2400" dirty="0">
                <a:effectLst/>
                <a:latin typeface="Calibri" panose="020F0502020204030204" pitchFamily="34" charset="0"/>
                <a:ea typeface="Calibri" panose="020F0502020204030204" pitchFamily="34" charset="0"/>
                <a:cs typeface="Times New Roman" panose="02020603050405020304" pitchFamily="18" charset="0"/>
              </a:rPr>
              <a:t>“Bir şeyi oluşturan parçaları birleştirerek bütün durumuna getirmek, monte etmek.”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anlamında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Dünyanın en büyük devletlerini biz kurduk.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Aramızda çok güçlü bağlar kurduk.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Kamp çadırlarını kısa sürede kurduk.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Konuklarımıza mükemmel bir sofra kurduk.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7701812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“perde”</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terim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Sonunda yaşlı adamın gözlerine perde indi.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olayın üzerindeki giz perdesi kalkmalı.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İki oda arasında yalnızca ince bir perde vardı.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Oyunun son perdesinde salon alkışa boğuldu.</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552751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9.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“perde”</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terim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Sonunda yaşlı adamın gözlerine perde indi.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olayın üzerindeki giz perdesi kalkmalı.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İki oda arasında yalnızca ince bir perde vardı.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Oyunun son perdesinde salon alkışa boğuldu.</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950578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Bu konuda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yetenekli</a:t>
            </a:r>
            <a:r>
              <a:rPr lang="tr-TR" sz="2400" dirty="0">
                <a:effectLst/>
                <a:latin typeface="Calibri" panose="020F0502020204030204" pitchFamily="34" charset="0"/>
                <a:ea typeface="Calibri" panose="020F0502020204030204" pitchFamily="34" charset="0"/>
                <a:cs typeface="Times New Roman" panose="02020603050405020304" pitchFamily="18" charset="0"/>
              </a:rPr>
              <a:t> olduğunu biliyorum.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Düşüncelere</a:t>
            </a:r>
            <a:r>
              <a:rPr lang="tr-TR" sz="2400" dirty="0">
                <a:effectLst/>
                <a:latin typeface="Calibri" panose="020F0502020204030204" pitchFamily="34" charset="0"/>
                <a:ea typeface="Calibri" panose="020F0502020204030204" pitchFamily="34" charset="0"/>
                <a:cs typeface="Times New Roman" panose="02020603050405020304" pitchFamily="18" charset="0"/>
              </a:rPr>
              <a:t> önem veren biri olmuştur hep.</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Her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ihtimale</a:t>
            </a:r>
            <a:r>
              <a:rPr lang="tr-TR" sz="2400" dirty="0">
                <a:effectLst/>
                <a:latin typeface="Calibri" panose="020F0502020204030204" pitchFamily="34" charset="0"/>
                <a:ea typeface="Calibri" panose="020F0502020204030204" pitchFamily="34" charset="0"/>
                <a:cs typeface="Times New Roman" panose="02020603050405020304" pitchFamily="18" charset="0"/>
              </a:rPr>
              <a:t> karşı yanınıza biraz para alın.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Her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koşulda</a:t>
            </a:r>
            <a:r>
              <a:rPr lang="tr-TR" sz="2400" dirty="0">
                <a:effectLst/>
                <a:latin typeface="Calibri" panose="020F0502020204030204" pitchFamily="34" charset="0"/>
                <a:ea typeface="Calibri" panose="020F0502020204030204" pitchFamily="34" charset="0"/>
                <a:cs typeface="Times New Roman" panose="02020603050405020304" pitchFamily="18" charset="0"/>
              </a:rPr>
              <a:t> sana yardım edeceğim.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numaralandırılmış cümlelerdeki altı çizili sözcüklerden birinin eş anlamlısı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Tesadüf			B) Kabiliyet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Şart				D) Fikir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8715508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 </a:t>
            </a:r>
            <a:r>
              <a:rPr lang="tr-TR" sz="2400" dirty="0">
                <a:effectLst/>
                <a:latin typeface="Calibri" panose="020F0502020204030204" pitchFamily="34" charset="0"/>
                <a:ea typeface="Calibri" panose="020F0502020204030204" pitchFamily="34" charset="0"/>
                <a:cs typeface="Times New Roman" panose="02020603050405020304" pitchFamily="18" charset="0"/>
              </a:rPr>
              <a:t>“Yazar karakterlerinin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iç dünyasını resmederken</a:t>
            </a:r>
            <a:r>
              <a:rPr lang="tr-TR" sz="2400" dirty="0">
                <a:effectLst/>
                <a:latin typeface="Calibri" panose="020F0502020204030204" pitchFamily="34" charset="0"/>
                <a:ea typeface="Calibri" panose="020F0502020204030204" pitchFamily="34" charset="0"/>
                <a:cs typeface="Times New Roman" panose="02020603050405020304" pitchFamily="18" charset="0"/>
              </a:rPr>
              <a:t> çok büyük bir ustalık sergilemiş.”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 ile ne anlatmak istemiştir?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Karakterlerin konuşmaları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Karakterlerin ruhsal yapısı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Karakterlerin fiziksel görünüşü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Karakterlerin özgünlüğü</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1623198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10. </a:t>
            </a:r>
            <a:r>
              <a:rPr lang="tr-TR" sz="2400" dirty="0">
                <a:effectLst/>
                <a:latin typeface="Calibri" panose="020F0502020204030204" pitchFamily="34" charset="0"/>
                <a:ea typeface="Calibri" panose="020F0502020204030204" pitchFamily="34" charset="0"/>
                <a:cs typeface="Times New Roman" panose="02020603050405020304" pitchFamily="18" charset="0"/>
              </a:rPr>
              <a:t>“Yazar karakterlerinin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iç dünyasını resmederken</a:t>
            </a:r>
            <a:r>
              <a:rPr lang="tr-TR" sz="2400" dirty="0">
                <a:effectLst/>
                <a:latin typeface="Calibri" panose="020F0502020204030204" pitchFamily="34" charset="0"/>
                <a:ea typeface="Calibri" panose="020F0502020204030204" pitchFamily="34" charset="0"/>
                <a:cs typeface="Times New Roman" panose="02020603050405020304" pitchFamily="18" charset="0"/>
              </a:rPr>
              <a:t> çok büyük bir ustalık sergilemiş.”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 altı çizili ifade ile ne anlatmak istemiştir?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Karakterlerin konuşmaları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Karakterlerin ruhsal yapısı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Karakterlerin fiziksel görünüşü</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Karakterlerin özgünlüğü</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56585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a:t>
            </a:r>
            <a:r>
              <a:rPr lang="tr-TR" sz="2400" dirty="0">
                <a:effectLst/>
                <a:latin typeface="Calibri" panose="020F0502020204030204" pitchFamily="34" charset="0"/>
                <a:ea typeface="Calibri" panose="020F0502020204030204" pitchFamily="34" charset="0"/>
                <a:cs typeface="Times New Roman" panose="02020603050405020304" pitchFamily="18" charset="0"/>
              </a:rPr>
              <a:t> 	1. Sarışın, uzun boylu, ince bir kadındı.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Bu iş ince işçilik gerektiriyor.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İnce bir kumaştan etek diktirdi.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İnce kumlu plajları severim.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solidFill>
                  <a:srgbClr val="000000"/>
                </a:solidFill>
                <a:effectLst/>
                <a:latin typeface="Calibri" panose="020F0502020204030204" pitchFamily="34" charset="0"/>
                <a:ea typeface="Calibri" panose="020F0502020204030204" pitchFamily="34" charset="0"/>
              </a:rPr>
              <a:t> </a:t>
            </a:r>
            <a:br>
              <a:rPr lang="tr-TR" sz="2400" dirty="0">
                <a:solidFill>
                  <a:srgbClr val="000000"/>
                </a:solidFill>
                <a:effectLst/>
                <a:latin typeface="Calibri" panose="020F0502020204030204" pitchFamily="34" charset="0"/>
                <a:ea typeface="Calibri" panose="020F0502020204030204" pitchFamily="34"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“İnce”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sözcüğü numaralandırılmış cümlelerde kaç farklı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D) 4</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6974065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11.</a:t>
            </a:r>
            <a:r>
              <a:rPr lang="tr-TR" sz="2400" dirty="0">
                <a:effectLst/>
                <a:latin typeface="Calibri" panose="020F0502020204030204" pitchFamily="34" charset="0"/>
                <a:ea typeface="Calibri" panose="020F0502020204030204" pitchFamily="34" charset="0"/>
                <a:cs typeface="Times New Roman" panose="02020603050405020304" pitchFamily="18" charset="0"/>
              </a:rPr>
              <a:t> 	1. Sarışın, uzun boylu, ince bir kadındı.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Bu iş ince işçilik gerektiriyor.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İnce bir kumaştan etek diktirdi.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İnce kumlu plajları severim.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solidFill>
                  <a:srgbClr val="000000"/>
                </a:solidFill>
                <a:effectLst/>
                <a:latin typeface="Calibri" panose="020F0502020204030204" pitchFamily="34" charset="0"/>
                <a:ea typeface="Calibri" panose="020F0502020204030204" pitchFamily="34" charset="0"/>
              </a:rPr>
              <a:t> </a:t>
            </a:r>
            <a:br>
              <a:rPr lang="tr-TR" sz="2400" dirty="0">
                <a:solidFill>
                  <a:srgbClr val="000000"/>
                </a:solidFill>
                <a:effectLst/>
                <a:latin typeface="Calibri" panose="020F0502020204030204" pitchFamily="34" charset="0"/>
                <a:ea typeface="Calibri" panose="020F0502020204030204" pitchFamily="34"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“İnce” </a:t>
            </a:r>
            <a:r>
              <a:rPr lang="tr-TR" sz="2400" b="1" dirty="0">
                <a:effectLst/>
                <a:latin typeface="Calibri" panose="020F0502020204030204" pitchFamily="34" charset="0"/>
                <a:ea typeface="Calibri" panose="020F0502020204030204" pitchFamily="34" charset="0"/>
                <a:cs typeface="Times New Roman" panose="02020603050405020304" pitchFamily="18" charset="0"/>
              </a:rPr>
              <a:t>sözcüğü numaralandırılmış cümlelerde kaç farklı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B) 2</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4</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19905743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 Aşağıdaki cümlelerden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“girmek”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t>
            </a:r>
            <a:r>
              <a:rPr lang="tr-TR" sz="2400" dirty="0">
                <a:effectLst/>
                <a:latin typeface="Calibri" panose="020F0502020204030204" pitchFamily="34" charset="0"/>
                <a:ea typeface="Calibri" panose="020F0502020204030204" pitchFamily="34" charset="0"/>
                <a:cs typeface="Times New Roman" panose="02020603050405020304" pitchFamily="18" charset="0"/>
              </a:rPr>
              <a:t>“Bugün matematik sınavına girdim.”</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Bir ayda sekiz iş görüşmesine girdi.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Turnuvada dereceye girdi.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Başına feci bir ağrı girdi.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sene yirmisine girdi.</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03665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12. Aşağıdaki cümlelerden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“girmek”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a:t>
            </a:r>
            <a:r>
              <a:rPr lang="tr-TR" sz="2400" dirty="0">
                <a:effectLst/>
                <a:latin typeface="Calibri" panose="020F0502020204030204" pitchFamily="34" charset="0"/>
                <a:ea typeface="Calibri" panose="020F0502020204030204" pitchFamily="34" charset="0"/>
                <a:cs typeface="Times New Roman" panose="02020603050405020304" pitchFamily="18" charset="0"/>
              </a:rPr>
              <a:t>“Bugün matematik sınavına girdim.”</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cümlesindeki anlamıyla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Bir ayda sekiz iş görüşmesine girdi.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Turnuvada dereceye girdi.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Başına feci bir ağrı girdi.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Bu sene yirmisine girdi.</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8498994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“gitmek”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sözcüğünü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verilmiştir?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Cümleler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Anlamlar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renk ona gitmedi.			Yakışmak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şeker bize bir ay gider.			Yeterli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Nereye gider bu yol?			Göndermek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Böyle giderse işimiz çok zor.		Devam etmek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597482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13.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“gitmek”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sözcüğünü anlamı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verilmiştir?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18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Cümleler</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Anlamlar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Bu renk ona gitmedi.			Yakışmak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Bu şeker bize bir ay gider.			Yeterli olmak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Nereye gider bu yol?			Göndermek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Böyle giderse işimiz çok zor.		Devam etmek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423310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“dağılmak”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Tepsideki mercimekler masaya dağıldı.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Maçtan sonra gençler meydana dağıldı.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Kutudaki şekerler yerlere dağıldı.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Babanın ölümüyle aile dağıldı.</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007476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14. Aşağıdaki cümlelerin hangisinde </a:t>
            </a:r>
            <a:r>
              <a:rPr lang="tr-TR" sz="2400" dirty="0">
                <a:effectLst/>
                <a:latin typeface="Calibri" panose="020F0502020204030204" pitchFamily="34" charset="0"/>
                <a:ea typeface="Calibri" panose="020F0502020204030204" pitchFamily="34" charset="0"/>
                <a:cs typeface="Times New Roman" panose="02020603050405020304" pitchFamily="18" charset="0"/>
              </a:rPr>
              <a:t>“dağılmak”</a:t>
            </a:r>
            <a:r>
              <a:rPr lang="tr-TR" sz="2400" b="1" dirty="0">
                <a:effectLst/>
                <a:latin typeface="Calibri" panose="020F0502020204030204" pitchFamily="34" charset="0"/>
                <a:ea typeface="Calibri" panose="020F0502020204030204" pitchFamily="34" charset="0"/>
                <a:cs typeface="Times New Roman" panose="02020603050405020304" pitchFamily="18" charset="0"/>
              </a:rPr>
              <a:t> sözcüğü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Tepsideki mercimekler masaya dağıldı.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Maçtan sonra gençler meydana dağıldı.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Kutudaki şekerler yerlere dağıldı.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Babanın ölümüyle aile dağıldı.</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431690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effectLst/>
                <a:latin typeface="Calibri" panose="020F0502020204030204" pitchFamily="34" charset="0"/>
                <a:ea typeface="Calibri" panose="020F0502020204030204" pitchFamily="34" charset="0"/>
                <a:cs typeface="Times New Roman" panose="02020603050405020304" pitchFamily="18" charset="0"/>
              </a:rPr>
              <a:t> 	1. Bu konuda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yetenekli</a:t>
            </a:r>
            <a:r>
              <a:rPr lang="tr-TR" sz="2400" dirty="0">
                <a:effectLst/>
                <a:latin typeface="Calibri" panose="020F0502020204030204" pitchFamily="34" charset="0"/>
                <a:ea typeface="Calibri" panose="020F0502020204030204" pitchFamily="34" charset="0"/>
                <a:cs typeface="Times New Roman" panose="02020603050405020304" pitchFamily="18" charset="0"/>
              </a:rPr>
              <a:t> olduğunu biliyorum.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Düşüncelere</a:t>
            </a:r>
            <a:r>
              <a:rPr lang="tr-TR" sz="2400" dirty="0">
                <a:effectLst/>
                <a:latin typeface="Calibri" panose="020F0502020204030204" pitchFamily="34" charset="0"/>
                <a:ea typeface="Calibri" panose="020F0502020204030204" pitchFamily="34" charset="0"/>
                <a:cs typeface="Times New Roman" panose="02020603050405020304" pitchFamily="18" charset="0"/>
              </a:rPr>
              <a:t> önem veren biri olmuştur hep.</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Her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ihtimale</a:t>
            </a:r>
            <a:r>
              <a:rPr lang="tr-TR" sz="2400" dirty="0">
                <a:effectLst/>
                <a:latin typeface="Calibri" panose="020F0502020204030204" pitchFamily="34" charset="0"/>
                <a:ea typeface="Calibri" panose="020F0502020204030204" pitchFamily="34" charset="0"/>
                <a:cs typeface="Times New Roman" panose="02020603050405020304" pitchFamily="18" charset="0"/>
              </a:rPr>
              <a:t> karşı yanınıza biraz para alın.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Her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koşulda</a:t>
            </a:r>
            <a:r>
              <a:rPr lang="tr-TR" sz="2400" dirty="0">
                <a:effectLst/>
                <a:latin typeface="Calibri" panose="020F0502020204030204" pitchFamily="34" charset="0"/>
                <a:ea typeface="Calibri" panose="020F0502020204030204" pitchFamily="34" charset="0"/>
                <a:cs typeface="Times New Roman" panose="02020603050405020304" pitchFamily="18" charset="0"/>
              </a:rPr>
              <a:t> sana yardım edeceğim.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Aşağıdakilerden hangisi numaralandırılmış cümlelerdeki altı çizili sözcüklerden birinin eş anlamlısı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değildir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 Tesadüf</a:t>
            </a:r>
            <a:r>
              <a:rPr lang="tr-TR" sz="2400" dirty="0">
                <a:effectLst/>
                <a:latin typeface="Calibri" panose="020F0502020204030204" pitchFamily="34" charset="0"/>
                <a:ea typeface="Calibri" panose="020F0502020204030204" pitchFamily="34" charset="0"/>
                <a:cs typeface="Times New Roman" panose="02020603050405020304" pitchFamily="18" charset="0"/>
              </a:rPr>
              <a:t>			B) Kabiliyet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Şart				D) Fikir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072327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nSpc>
                <a:spcPct val="107000"/>
              </a:lnSpc>
              <a:spcAft>
                <a:spcPts val="800"/>
              </a:spcAft>
            </a:pPr>
            <a:r>
              <a:rPr lang="tr-TR" b="1" dirty="0">
                <a:effectLst/>
                <a:latin typeface="Calibri" panose="020F0502020204030204" pitchFamily="34" charset="0"/>
                <a:ea typeface="Calibri" panose="020F0502020204030204" pitchFamily="34" charset="0"/>
                <a:cs typeface="Times New Roman" panose="02020603050405020304" pitchFamily="18" charset="0"/>
              </a:rPr>
              <a:t>Hazırlayan: AHMET ÖZAYSIN</a:t>
            </a:r>
            <a:endParaRPr lang="tr-TR"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endParaRPr>
          </a:p>
        </p:txBody>
      </p:sp>
      <p:grpSp>
        <p:nvGrpSpPr>
          <p:cNvPr id="16" name="Grup 15">
            <a:extLst>
              <a:ext uri="{FF2B5EF4-FFF2-40B4-BE49-F238E27FC236}">
                <a16:creationId xmlns:a16="http://schemas.microsoft.com/office/drawing/2014/main" id="{246D5D61-1911-4BF1-B501-70ABDF00C0F3}"/>
              </a:ext>
            </a:extLst>
          </p:cNvPr>
          <p:cNvGrpSpPr/>
          <p:nvPr/>
        </p:nvGrpSpPr>
        <p:grpSpPr>
          <a:xfrm>
            <a:off x="11228831" y="6059557"/>
            <a:ext cx="893193" cy="682488"/>
            <a:chOff x="8939255" y="4509052"/>
            <a:chExt cx="893193" cy="682488"/>
          </a:xfrm>
        </p:grpSpPr>
        <p:pic>
          <p:nvPicPr>
            <p:cNvPr id="10" name="Grafik 9" descr="Parmak izi">
              <a:extLst>
                <a:ext uri="{FF2B5EF4-FFF2-40B4-BE49-F238E27FC236}">
                  <a16:creationId xmlns:a16="http://schemas.microsoft.com/office/drawing/2014/main" id="{A9AA0B28-64DD-4449-97A0-747C5B559C9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44608" y="4509052"/>
              <a:ext cx="682488" cy="682488"/>
            </a:xfrm>
            <a:prstGeom prst="rect">
              <a:avLst/>
            </a:prstGeom>
          </p:spPr>
        </p:pic>
        <p:sp>
          <p:nvSpPr>
            <p:cNvPr id="11" name="Dikdörtgen 10">
              <a:extLst>
                <a:ext uri="{FF2B5EF4-FFF2-40B4-BE49-F238E27FC236}">
                  <a16:creationId xmlns:a16="http://schemas.microsoft.com/office/drawing/2014/main" id="{67A99E79-C117-4E69-90F8-D02407128413}"/>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5214746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Aşağıdaki cümlelerde altı çizili sözcüklerden hangileri arasında sesteşlik durumu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 Bagaj yeterince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dolu</a:t>
            </a:r>
            <a:r>
              <a:rPr lang="tr-TR" sz="2400" dirty="0">
                <a:effectLst/>
                <a:latin typeface="Calibri" panose="020F0502020204030204" pitchFamily="34" charset="0"/>
                <a:ea typeface="Calibri" panose="020F0502020204030204" pitchFamily="34" charset="0"/>
                <a:cs typeface="Times New Roman" panose="02020603050405020304" pitchFamily="18" charset="0"/>
              </a:rPr>
              <a:t> değil mi?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Aniden başlayan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dolu</a:t>
            </a:r>
            <a:r>
              <a:rPr lang="tr-TR" sz="2400" dirty="0">
                <a:effectLst/>
                <a:latin typeface="Calibri" panose="020F0502020204030204" pitchFamily="34" charset="0"/>
                <a:ea typeface="Calibri" panose="020F0502020204030204" pitchFamily="34" charset="0"/>
                <a:cs typeface="Times New Roman" panose="02020603050405020304" pitchFamily="18" charset="0"/>
              </a:rPr>
              <a:t> yolu felç etti.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Çay</a:t>
            </a:r>
            <a:r>
              <a:rPr lang="tr-TR" sz="2400" dirty="0">
                <a:effectLst/>
                <a:latin typeface="Calibri" panose="020F0502020204030204" pitchFamily="34" charset="0"/>
                <a:ea typeface="Calibri" panose="020F0502020204030204" pitchFamily="34" charset="0"/>
                <a:cs typeface="Times New Roman" panose="02020603050405020304" pitchFamily="18" charset="0"/>
              </a:rPr>
              <a:t> olmadan asla kurabiye yemez.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Çay</a:t>
            </a:r>
            <a:r>
              <a:rPr lang="tr-TR" sz="2400" dirty="0">
                <a:effectLst/>
                <a:latin typeface="Calibri" panose="020F0502020204030204" pitchFamily="34" charset="0"/>
                <a:ea typeface="Calibri" panose="020F0502020204030204" pitchFamily="34" charset="0"/>
                <a:cs typeface="Times New Roman" panose="02020603050405020304" pitchFamily="18" charset="0"/>
              </a:rPr>
              <a:t> kenarında kısa bir mola verdik.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Kara</a:t>
            </a:r>
            <a:r>
              <a:rPr lang="tr-TR" sz="2400" dirty="0">
                <a:effectLst/>
                <a:latin typeface="Calibri" panose="020F0502020204030204" pitchFamily="34" charset="0"/>
                <a:ea typeface="Calibri" panose="020F0502020204030204" pitchFamily="34" charset="0"/>
                <a:cs typeface="Times New Roman" panose="02020603050405020304" pitchFamily="18" charset="0"/>
              </a:rPr>
              <a:t> günler artık geride kaldı.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Genç kaptan aylar sonra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kara</a:t>
            </a:r>
            <a:r>
              <a:rPr lang="tr-TR" sz="2400" dirty="0">
                <a:effectLst/>
                <a:latin typeface="Calibri" panose="020F0502020204030204" pitchFamily="34" charset="0"/>
                <a:ea typeface="Calibri" panose="020F0502020204030204" pitchFamily="34" charset="0"/>
                <a:cs typeface="Times New Roman" panose="02020603050405020304" pitchFamily="18" charset="0"/>
              </a:rPr>
              <a:t>ya ayak bastı.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 Bahçedeki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kaz</a:t>
            </a:r>
            <a:r>
              <a:rPr lang="tr-TR" sz="2400" dirty="0">
                <a:effectLst/>
                <a:latin typeface="Calibri" panose="020F0502020204030204" pitchFamily="34" charset="0"/>
                <a:ea typeface="Calibri" panose="020F0502020204030204" pitchFamily="34" charset="0"/>
                <a:cs typeface="Times New Roman" panose="02020603050405020304" pitchFamily="18" charset="0"/>
              </a:rPr>
              <a:t>lara yem verir misin?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Bahçeyi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kaz</a:t>
            </a:r>
            <a:r>
              <a:rPr lang="tr-TR" sz="2400" dirty="0">
                <a:effectLst/>
                <a:latin typeface="Calibri" panose="020F0502020204030204" pitchFamily="34" charset="0"/>
                <a:ea typeface="Calibri" panose="020F0502020204030204" pitchFamily="34" charset="0"/>
                <a:cs typeface="Times New Roman" panose="02020603050405020304" pitchFamily="18" charset="0"/>
              </a:rPr>
              <a:t>mama yardım eder misin?</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31297104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2. Aşağıdaki cümlelerde altı çizili sözcüklerden hangileri arasında sesteşlik durumu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yoktur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 Bagaj yeterince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dolu</a:t>
            </a:r>
            <a:r>
              <a:rPr lang="tr-TR" sz="2400" dirty="0">
                <a:effectLst/>
                <a:latin typeface="Calibri" panose="020F0502020204030204" pitchFamily="34" charset="0"/>
                <a:ea typeface="Calibri" panose="020F0502020204030204" pitchFamily="34" charset="0"/>
                <a:cs typeface="Times New Roman" panose="02020603050405020304" pitchFamily="18" charset="0"/>
              </a:rPr>
              <a:t> değil mi?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Aniden başlayan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dolu</a:t>
            </a:r>
            <a:r>
              <a:rPr lang="tr-TR" sz="2400" dirty="0">
                <a:effectLst/>
                <a:latin typeface="Calibri" panose="020F0502020204030204" pitchFamily="34" charset="0"/>
                <a:ea typeface="Calibri" panose="020F0502020204030204" pitchFamily="34" charset="0"/>
                <a:cs typeface="Times New Roman" panose="02020603050405020304" pitchFamily="18" charset="0"/>
              </a:rPr>
              <a:t> yolu felç etti.</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Çay</a:t>
            </a:r>
            <a:r>
              <a:rPr lang="tr-TR" sz="2400" dirty="0">
                <a:effectLst/>
                <a:latin typeface="Calibri" panose="020F0502020204030204" pitchFamily="34" charset="0"/>
                <a:ea typeface="Calibri" panose="020F0502020204030204" pitchFamily="34" charset="0"/>
                <a:cs typeface="Times New Roman" panose="02020603050405020304" pitchFamily="18" charset="0"/>
              </a:rPr>
              <a:t> olmadan asla kurabiye yemez.</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Çay</a:t>
            </a:r>
            <a:r>
              <a:rPr lang="tr-TR" sz="2400" dirty="0">
                <a:effectLst/>
                <a:latin typeface="Calibri" panose="020F0502020204030204" pitchFamily="34" charset="0"/>
                <a:ea typeface="Calibri" panose="020F0502020204030204" pitchFamily="34" charset="0"/>
                <a:cs typeface="Times New Roman" panose="02020603050405020304" pitchFamily="18" charset="0"/>
              </a:rPr>
              <a:t> kenarında kısa bir mola verdik.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C) </a:t>
            </a: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Kara</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günler artık geride kaldı.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Genç kaptan aylar sonra </a:t>
            </a:r>
            <a:r>
              <a:rPr lang="tr-TR" sz="2400" u="sng"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kara</a:t>
            </a: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ya ayak bastı.</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 Bahçedeki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kaz</a:t>
            </a:r>
            <a:r>
              <a:rPr lang="tr-TR" sz="2400" dirty="0">
                <a:effectLst/>
                <a:latin typeface="Calibri" panose="020F0502020204030204" pitchFamily="34" charset="0"/>
                <a:ea typeface="Calibri" panose="020F0502020204030204" pitchFamily="34" charset="0"/>
                <a:cs typeface="Times New Roman" panose="02020603050405020304" pitchFamily="18" charset="0"/>
              </a:rPr>
              <a:t>lara yem verir misin?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 Bahçeyi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kaz</a:t>
            </a:r>
            <a:r>
              <a:rPr lang="tr-TR" sz="2400" dirty="0">
                <a:effectLst/>
                <a:latin typeface="Calibri" panose="020F0502020204030204" pitchFamily="34" charset="0"/>
                <a:ea typeface="Calibri" panose="020F0502020204030204" pitchFamily="34" charset="0"/>
                <a:cs typeface="Times New Roman" panose="02020603050405020304" pitchFamily="18" charset="0"/>
              </a:rPr>
              <a:t>mama yardım eder misin?</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786160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1. Sana nasıl bir faydam dokunacak?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Gelip gelmemek konusunda kararsızım.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Kırıcı sözlerin beni çok üzüyor.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Sen dünyanın en iyi annesisin.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cümlelerle ilgili aşağıdaki ifadelerden hangisi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cümlede “yarar” sözcüğünün eş anlamlısı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2. cümlede “gitmek” sözcüğünün zıt anlamlısı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cümlede “kırıcı” sözcüğü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4. cümlede “dünya” sözcüğü terim anlamda kullanılmıştır.</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41095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9599072"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3.</a:t>
            </a:r>
            <a:r>
              <a:rPr lang="tr-TR" sz="2400" dirty="0">
                <a:effectLst/>
                <a:latin typeface="Calibri" panose="020F0502020204030204" pitchFamily="34" charset="0"/>
                <a:ea typeface="Calibri" panose="020F0502020204030204" pitchFamily="34" charset="0"/>
                <a:cs typeface="Times New Roman" panose="02020603050405020304" pitchFamily="18" charset="0"/>
              </a:rPr>
              <a:t> 	1. Sana nasıl bir faydam dokunacak?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2. Gelip gelmemek konusunda kararsızım.</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3. Kırıcı sözlerin beni çok üzüyor.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4. Sen dünyanın en iyi annesisin.</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Numaralandırılmış cümlelerle ilgili aşağıdaki ifadelerden hangisi </a:t>
            </a:r>
            <a:r>
              <a:rPr lang="tr-TR" sz="2400" b="1" u="sng" dirty="0">
                <a:effectLst/>
                <a:latin typeface="Calibri" panose="020F0502020204030204" pitchFamily="34" charset="0"/>
                <a:ea typeface="Calibri" panose="020F0502020204030204" pitchFamily="34" charset="0"/>
                <a:cs typeface="Times New Roman" panose="02020603050405020304" pitchFamily="18" charset="0"/>
              </a:rPr>
              <a:t>yanlıştır</a:t>
            </a:r>
            <a:r>
              <a:rPr lang="tr-TR" sz="2400" b="1" dirty="0">
                <a:effectLst/>
                <a:latin typeface="Calibri" panose="020F0502020204030204" pitchFamily="34" charset="0"/>
                <a:ea typeface="Calibri" panose="020F0502020204030204" pitchFamily="34" charset="0"/>
                <a:cs typeface="Times New Roman" panose="02020603050405020304" pitchFamily="18" charset="0"/>
              </a:rPr>
              <a:t>?</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1. cümlede “yarar” sözcüğünün eş anlamlısı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2. cümlede “gitmek” sözcüğünün zıt anlamlısı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3. cümlede “kırıcı” sözcüğü mecaz anlamda kullanılmıştır.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D) 4. cümlede “dünya” sözcüğü terim anlamda kullanılmıştır.</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297011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3" y="583096"/>
            <a:ext cx="10367208"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a:t>
            </a:r>
            <a:r>
              <a:rPr lang="tr-TR" sz="2400" dirty="0">
                <a:effectLst/>
                <a:latin typeface="Calibri" panose="020F0502020204030204" pitchFamily="34" charset="0"/>
                <a:ea typeface="Calibri" panose="020F0502020204030204" pitchFamily="34" charset="0"/>
                <a:cs typeface="Times New Roman" panose="02020603050405020304" pitchFamily="18" charset="0"/>
              </a:rPr>
              <a:t> “Yapılması kararlaştırılmış bir işin gerçekleşmemesi anlamında (1)………., verilen bir öğüdü, bir sözü tutmak, davranışlarını buna uydurmak anlamında (2)………., dediğini yaptırmak anlamında (3)………., evlenmek için anlaşıp kesin karar vermek anlamında (4)………. deyimi kullanılır.”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Metinde numaralandırılmış boşluklara aşağıdaki deyimlerden sırasıyla hangileri getirilmelidir?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2</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3</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4</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söz işitmek		söz gelmek		sözü bağlamak		sözü çiğnemek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B) sözde kalmak	söz dinlemek		söz geçirmek		söz kesmek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sözünde durmak	sözüne gelmek	söz işitmek		söz gelmek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sözü çiğnemek	sözünü tutmak	söz dinlemek		söz geçirmek</a:t>
            </a:r>
          </a:p>
        </p:txBody>
      </p:sp>
      <p:pic>
        <p:nvPicPr>
          <p:cNvPr id="27" name="Grafik 26" descr="Yardım">
            <a:extLst>
              <a:ext uri="{FF2B5EF4-FFF2-40B4-BE49-F238E27FC236}">
                <a16:creationId xmlns:a16="http://schemas.microsoft.com/office/drawing/2014/main" id="{1F43F1C4-4FC2-42D3-981C-B64FF6AE91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085210" y="125896"/>
            <a:ext cx="914400" cy="914400"/>
          </a:xfrm>
          <a:prstGeom prst="rect">
            <a:avLst/>
          </a:prstGeom>
        </p:spPr>
      </p:pic>
      <p:grpSp>
        <p:nvGrpSpPr>
          <p:cNvPr id="40" name="Grup 39">
            <a:extLst>
              <a:ext uri="{FF2B5EF4-FFF2-40B4-BE49-F238E27FC236}">
                <a16:creationId xmlns:a16="http://schemas.microsoft.com/office/drawing/2014/main" id="{C71B558D-A9A1-4179-950B-E5F2E67A837C}"/>
              </a:ext>
            </a:extLst>
          </p:cNvPr>
          <p:cNvGrpSpPr/>
          <p:nvPr/>
        </p:nvGrpSpPr>
        <p:grpSpPr>
          <a:xfrm>
            <a:off x="11228831" y="6059557"/>
            <a:ext cx="893193" cy="682488"/>
            <a:chOff x="8939255" y="4509052"/>
            <a:chExt cx="893193" cy="682488"/>
          </a:xfrm>
        </p:grpSpPr>
        <p:pic>
          <p:nvPicPr>
            <p:cNvPr id="41" name="Grafik 40" descr="Parmak izi">
              <a:extLst>
                <a:ext uri="{FF2B5EF4-FFF2-40B4-BE49-F238E27FC236}">
                  <a16:creationId xmlns:a16="http://schemas.microsoft.com/office/drawing/2014/main" id="{B42039E0-CF72-4D92-A058-80B71BDF19D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42" name="Dikdörtgen 41">
              <a:extLst>
                <a:ext uri="{FF2B5EF4-FFF2-40B4-BE49-F238E27FC236}">
                  <a16:creationId xmlns:a16="http://schemas.microsoft.com/office/drawing/2014/main" id="{070DD15F-19E4-4676-9736-467D34641CA8}"/>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273933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Başlık 1">
            <a:extLst>
              <a:ext uri="{FF2B5EF4-FFF2-40B4-BE49-F238E27FC236}">
                <a16:creationId xmlns:a16="http://schemas.microsoft.com/office/drawing/2014/main" id="{7B8A6D32-BE72-4D74-9A28-A3EE72A1B921}"/>
              </a:ext>
            </a:extLst>
          </p:cNvPr>
          <p:cNvSpPr>
            <a:spLocks noGrp="1"/>
          </p:cNvSpPr>
          <p:nvPr>
            <p:ph type="ctrTitle"/>
          </p:nvPr>
        </p:nvSpPr>
        <p:spPr>
          <a:xfrm>
            <a:off x="1466982" y="583096"/>
            <a:ext cx="10274444" cy="5632173"/>
          </a:xfrm>
        </p:spPr>
        <p:txBody>
          <a:bodyPr anchor="ctr">
            <a:noAutofit/>
          </a:bodyPr>
          <a:lstStyle/>
          <a:p>
            <a:pPr algn="l">
              <a:lnSpc>
                <a:spcPct val="107000"/>
              </a:lnSpc>
              <a:spcAft>
                <a:spcPts val="800"/>
              </a:spcAft>
            </a:pPr>
            <a:r>
              <a:rPr lang="tr-TR" sz="2400" b="1" dirty="0">
                <a:effectLst/>
                <a:latin typeface="Calibri" panose="020F0502020204030204" pitchFamily="34" charset="0"/>
                <a:ea typeface="Calibri" panose="020F0502020204030204" pitchFamily="34" charset="0"/>
                <a:cs typeface="Times New Roman" panose="02020603050405020304" pitchFamily="18" charset="0"/>
              </a:rPr>
              <a:t>4.</a:t>
            </a:r>
            <a:r>
              <a:rPr lang="tr-TR" sz="2400" dirty="0">
                <a:effectLst/>
                <a:latin typeface="Calibri" panose="020F0502020204030204" pitchFamily="34" charset="0"/>
                <a:ea typeface="Calibri" panose="020F0502020204030204" pitchFamily="34" charset="0"/>
                <a:cs typeface="Times New Roman" panose="02020603050405020304" pitchFamily="18" charset="0"/>
              </a:rPr>
              <a:t> “Yapılması kararlaştırılmış bir işin gerçekleşmemesi anlamında (1)………., verilen bir öğüdü, bir sözü tutmak, davranışlarını buna uydurmak anlamında (2)………., dediğini yaptırmak anlamında (3)………., evlenmek için anlaşıp kesin karar vermek anlamında (4)………. deyimi kullanılır.”</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b="1" dirty="0">
                <a:effectLst/>
                <a:latin typeface="Calibri" panose="020F0502020204030204" pitchFamily="34" charset="0"/>
                <a:ea typeface="Calibri" panose="020F0502020204030204" pitchFamily="34" charset="0"/>
                <a:cs typeface="Times New Roman" panose="02020603050405020304" pitchFamily="18" charset="0"/>
              </a:rPr>
              <a:t>Metinde numaralandırılmış boşluklara aşağıdaki deyimlerden sırasıyla hangileri getirilmelidir?</a:t>
            </a:r>
            <a:br>
              <a:rPr lang="tr-TR" sz="18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	</a:t>
            </a:r>
            <a:r>
              <a:rPr lang="tr-TR" sz="2400" u="sng" dirty="0">
                <a:effectLst/>
                <a:latin typeface="Calibri" panose="020F0502020204030204" pitchFamily="34" charset="0"/>
                <a:ea typeface="Calibri" panose="020F0502020204030204" pitchFamily="34" charset="0"/>
                <a:cs typeface="Times New Roman" panose="02020603050405020304" pitchFamily="18" charset="0"/>
              </a:rPr>
              <a:t>1</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2</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3</a:t>
            </a:r>
            <a:r>
              <a:rPr lang="tr-TR" sz="2400" dirty="0">
                <a:latin typeface="Calibri" panose="020F0502020204030204" pitchFamily="34" charset="0"/>
                <a:ea typeface="Calibri" panose="020F0502020204030204" pitchFamily="34" charset="0"/>
                <a:cs typeface="Times New Roman" panose="02020603050405020304" pitchFamily="18" charset="0"/>
              </a:rPr>
              <a:t>			</a:t>
            </a:r>
            <a:r>
              <a:rPr lang="tr-TR" sz="2400" u="sng" dirty="0">
                <a:latin typeface="Calibri" panose="020F0502020204030204" pitchFamily="34" charset="0"/>
                <a:ea typeface="Calibri" panose="020F0502020204030204" pitchFamily="34" charset="0"/>
                <a:cs typeface="Times New Roman" panose="02020603050405020304" pitchFamily="18" charset="0"/>
              </a:rPr>
              <a:t>4</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A) söz işitmek		söz gelmek		sözü bağlamak		sözü çiğnemek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B) sözde kalmak	söz dinlemek		söz geçirmek		söz kesmek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C) sözünde durmak	sözüne gelmek	söz işitmek		söz gelmek</a:t>
            </a:r>
            <a:br>
              <a:rPr lang="tr-TR" sz="2400" dirty="0">
                <a:effectLst/>
                <a:latin typeface="Calibri" panose="020F0502020204030204" pitchFamily="34" charset="0"/>
                <a:ea typeface="Calibri" panose="020F0502020204030204" pitchFamily="34" charset="0"/>
                <a:cs typeface="Times New Roman" panose="02020603050405020304" pitchFamily="18" charset="0"/>
              </a:rPr>
            </a:br>
            <a:r>
              <a:rPr lang="tr-TR" sz="2400" dirty="0">
                <a:effectLst/>
                <a:latin typeface="Calibri" panose="020F0502020204030204" pitchFamily="34" charset="0"/>
                <a:ea typeface="Calibri" panose="020F0502020204030204" pitchFamily="34" charset="0"/>
                <a:cs typeface="Times New Roman" panose="02020603050405020304" pitchFamily="18" charset="0"/>
              </a:rPr>
              <a:t>D) sözü çiğnemek	sözünü tutmak	söz dinlemek		söz geçirmek</a:t>
            </a:r>
          </a:p>
        </p:txBody>
      </p:sp>
      <p:pic>
        <p:nvPicPr>
          <p:cNvPr id="14" name="Grafik 13" descr="Denetim listesi sağdan sola">
            <a:extLst>
              <a:ext uri="{FF2B5EF4-FFF2-40B4-BE49-F238E27FC236}">
                <a16:creationId xmlns:a16="http://schemas.microsoft.com/office/drawing/2014/main" id="{1B17AA81-4348-45DD-AECC-78A05CBA138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134564" y="271670"/>
            <a:ext cx="914400" cy="914400"/>
          </a:xfrm>
          <a:prstGeom prst="rect">
            <a:avLst/>
          </a:prstGeom>
        </p:spPr>
      </p:pic>
      <p:grpSp>
        <p:nvGrpSpPr>
          <p:cNvPr id="16" name="Grup 15">
            <a:extLst>
              <a:ext uri="{FF2B5EF4-FFF2-40B4-BE49-F238E27FC236}">
                <a16:creationId xmlns:a16="http://schemas.microsoft.com/office/drawing/2014/main" id="{ADE51DA8-18C0-4CB0-BB0A-CA2B53C9CA07}"/>
              </a:ext>
            </a:extLst>
          </p:cNvPr>
          <p:cNvGrpSpPr/>
          <p:nvPr/>
        </p:nvGrpSpPr>
        <p:grpSpPr>
          <a:xfrm>
            <a:off x="11228831" y="6059557"/>
            <a:ext cx="893193" cy="682488"/>
            <a:chOff x="8939255" y="4509052"/>
            <a:chExt cx="893193" cy="682488"/>
          </a:xfrm>
        </p:grpSpPr>
        <p:pic>
          <p:nvPicPr>
            <p:cNvPr id="20" name="Grafik 19" descr="Parmak izi">
              <a:extLst>
                <a:ext uri="{FF2B5EF4-FFF2-40B4-BE49-F238E27FC236}">
                  <a16:creationId xmlns:a16="http://schemas.microsoft.com/office/drawing/2014/main" id="{91B77437-AE3A-406A-9EB0-2EF1222448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044608" y="4509052"/>
              <a:ext cx="682488" cy="682488"/>
            </a:xfrm>
            <a:prstGeom prst="rect">
              <a:avLst/>
            </a:prstGeom>
          </p:spPr>
        </p:pic>
        <p:sp>
          <p:nvSpPr>
            <p:cNvPr id="21" name="Dikdörtgen 20">
              <a:extLst>
                <a:ext uri="{FF2B5EF4-FFF2-40B4-BE49-F238E27FC236}">
                  <a16:creationId xmlns:a16="http://schemas.microsoft.com/office/drawing/2014/main" id="{F0D91D3A-2147-4189-BE46-D3D1EE61AE9D}"/>
                </a:ext>
              </a:extLst>
            </p:cNvPr>
            <p:cNvSpPr/>
            <p:nvPr/>
          </p:nvSpPr>
          <p:spPr>
            <a:xfrm>
              <a:off x="8939255" y="4727185"/>
              <a:ext cx="893193" cy="246221"/>
            </a:xfrm>
            <a:prstGeom prst="rect">
              <a:avLst/>
            </a:prstGeom>
            <a:noFill/>
          </p:spPr>
          <p:txBody>
            <a:bodyPr wrap="none" lIns="91440" tIns="45720" rIns="91440" bIns="45720">
              <a:spAutoFit/>
            </a:bodyPr>
            <a:lstStyle/>
            <a:p>
              <a:pPr algn="ctr"/>
              <a:r>
                <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A. </a:t>
              </a:r>
              <a:r>
                <a:rPr lang="tr-TR" sz="1000" b="1" cap="none" spc="0" dirty="0" err="1">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rPr>
                <a:t>Özaysın</a:t>
              </a:r>
              <a:endParaRPr lang="tr-TR" sz="1000" b="1" cap="none" spc="0" dirty="0">
                <a:ln w="9525">
                  <a:solidFill>
                    <a:schemeClr val="bg1"/>
                  </a:solidFill>
                  <a:prstDash val="solid"/>
                </a:ln>
                <a:effectLst>
                  <a:outerShdw blurRad="12700" dist="38100" dir="2700000" algn="tl" rotWithShape="0">
                    <a:schemeClr val="accent5">
                      <a:lumMod val="60000"/>
                      <a:lumOff val="40000"/>
                    </a:schemeClr>
                  </a:outerShdw>
                </a:effectLst>
                <a:latin typeface="Bookman Old Style" panose="02050604050505020204" pitchFamily="18" charset="0"/>
              </a:endParaRPr>
            </a:p>
          </p:txBody>
        </p:sp>
      </p:grpSp>
    </p:spTree>
    <p:extLst>
      <p:ext uri="{BB962C8B-B14F-4D97-AF65-F5344CB8AC3E}">
        <p14:creationId xmlns:p14="http://schemas.microsoft.com/office/powerpoint/2010/main" val="189802753"/>
      </p:ext>
    </p:extLst>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2154</Words>
  <Application>Microsoft Office PowerPoint</Application>
  <PresentationFormat>Geniş ekran</PresentationFormat>
  <Paragraphs>60</Paragraphs>
  <Slides>30</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30</vt:i4>
      </vt:variant>
    </vt:vector>
  </HeadingPairs>
  <TitlesOfParts>
    <vt:vector size="35" baseType="lpstr">
      <vt:lpstr>Arial</vt:lpstr>
      <vt:lpstr>Bookman Old Style</vt:lpstr>
      <vt:lpstr>Calibri</vt:lpstr>
      <vt:lpstr>Calibri Light</vt:lpstr>
      <vt:lpstr>Office Teması</vt:lpstr>
      <vt:lpstr>Sözcükte Anlam Karma- 1 14 Soru</vt:lpstr>
      <vt:lpstr>1.  1. Bu konuda yetenekli olduğunu biliyorum.  2. Düşüncelere önem veren biri olmuştur hep.  3. Her ihtimale karşı yanınıza biraz para alın.  4. Her koşulda sana yardım edeceğim. Aşağıdakilerden hangisi numaralandırılmış cümlelerdeki altı çizili sözcüklerden birinin eş anlamlısı değildir? A) Tesadüf   B) Kabiliyet C) Şart    D) Fikir</vt:lpstr>
      <vt:lpstr>1.  1. Bu konuda yetenekli olduğunu biliyorum.  2. Düşüncelere önem veren biri olmuştur hep.  3. Her ihtimale karşı yanınıza biraz para alın.  4. Her koşulda sana yardım edeceğim. Aşağıdakilerden hangisi numaralandırılmış cümlelerdeki altı çizili sözcüklerden birinin eş anlamlısı değildir? A) Tesadüf   B) Kabiliyet C) Şart    D) Fikir</vt:lpstr>
      <vt:lpstr>2. Aşağıdaki cümlelerde altı çizili sözcüklerden hangileri arasında sesteşlik durumu yoktur? A)  ● Bagaj yeterince dolu değil mi?  ● Aniden başlayan dolu yolu felç etti. B)  ● Çay olmadan asla kurabiye yemez.  ● Çay kenarında kısa bir mola verdik. C)  ● Kara günler artık geride kaldı.  ● Genç kaptan aylar sonra karaya ayak bastı. D) ● Bahçedeki kazlara yem verir misin?  ● Bahçeyi kazmama yardım eder misin?</vt:lpstr>
      <vt:lpstr>2. Aşağıdaki cümlelerde altı çizili sözcüklerden hangileri arasında sesteşlik durumu yoktur? A)  ● Bagaj yeterince dolu değil mi?  ● Aniden başlayan dolu yolu felç etti. B)  ● Çay olmadan asla kurabiye yemez.  ● Çay kenarında kısa bir mola verdik. C)  ● Kara günler artık geride kaldı.  ● Genç kaptan aylar sonra karaya ayak bastı. D) ● Bahçedeki kazlara yem verir misin?  ● Bahçeyi kazmama yardım eder misin?</vt:lpstr>
      <vt:lpstr>3.  1. Sana nasıl bir faydam dokunacak?  2. Gelip gelmemek konusunda kararsızım.  3. Kırıcı sözlerin beni çok üzüyor.  4. Sen dünyanın en iyi annesisin. Numaralandırılmış cümlelerle ilgili aşağıdaki ifadelerden hangisi yanlıştır? A) 1. cümlede “yarar” sözcüğünün eş anlamlısı kullanılmıştır. B) 2. cümlede “gitmek” sözcüğünün zıt anlamlısı kullanılmıştır. C) 3. cümlede “kırıcı” sözcüğü mecaz anlamda kullanılmıştır. D) 4. cümlede “dünya” sözcüğü terim anlamda kullanılmıştır.</vt:lpstr>
      <vt:lpstr>3.  1. Sana nasıl bir faydam dokunacak?  2. Gelip gelmemek konusunda kararsızım.  3. Kırıcı sözlerin beni çok üzüyor.  4. Sen dünyanın en iyi annesisin. Numaralandırılmış cümlelerle ilgili aşağıdaki ifadelerden hangisi yanlıştır? A) 1. cümlede “yarar” sözcüğünün eş anlamlısı kullanılmıştır. B) 2. cümlede “gitmek” sözcüğünün zıt anlamlısı kullanılmıştır. C) 3. cümlede “kırıcı” sözcüğü mecaz anlamda kullanılmıştır. D) 4. cümlede “dünya” sözcüğü terim anlamda kullanılmıştır.</vt:lpstr>
      <vt:lpstr>4. “Yapılması kararlaştırılmış bir işin gerçekleşmemesi anlamında (1)………., verilen bir öğüdü, bir sözü tutmak, davranışlarını buna uydurmak anlamında (2)………., dediğini yaptırmak anlamında (3)………., evlenmek için anlaşıp kesin karar vermek anlamında (4)………. deyimi kullanılır.” Metinde numaralandırılmış boşluklara aşağıdaki deyimlerden sırasıyla hangileri getirilmelidir?  1   2   3   4 A) söz işitmek  söz gelmek  sözü bağlamak  sözü çiğnemek B) sözde kalmak söz dinlemek  söz geçirmek  söz kesmek C) sözünde durmak sözüne gelmek söz işitmek  söz gelmek D) sözü çiğnemek sözünü tutmak söz dinlemek  söz geçirmek</vt:lpstr>
      <vt:lpstr>4. “Yapılması kararlaştırılmış bir işin gerçekleşmemesi anlamında (1)………., verilen bir öğüdü, bir sözü tutmak, davranışlarını buna uydurmak anlamında (2)………., dediğini yaptırmak anlamında (3)………., evlenmek için anlaşıp kesin karar vermek anlamında (4)………. deyimi kullanılır.” Metinde numaralandırılmış boşluklara aşağıdaki deyimlerden sırasıyla hangileri getirilmelidir?  1   2   3   4 A) söz işitmek  söz gelmek  sözü bağlamak  sözü çiğnemek B) sözde kalmak söz dinlemek  söz geçirmek  söz kesmek C) sözünde durmak sözüne gelmek söz işitmek  söz gelmek D) sözü çiğnemek sözünü tutmak söz dinlemek  söz geçirmek</vt:lpstr>
      <vt:lpstr>5.  ● gına gelmek  ● hapı yutmak  ● tadında bırakmak Aşağıdakilerden hangisi bu deyimlerden birinin açıklaması değildir? A) Telaştan ne yaptığını bilememek. B) Kötü bir duruma düşmek, zarar ve ziyana uğramak. C) Ölçülü olup aşırılığa kaçmamak. D) Usanmak, bıkmak.</vt:lpstr>
      <vt:lpstr>5.  ● gına gelmek  ● hapı yutmak  ● tadında bırakmak Aşağıdakilerden hangisi bu deyimlerden birinin açıklaması değildir? A) Telaştan ne yaptığını bilememek. B) Kötü bir duruma düşmek, zarar ve ziyana uğramak. C) Ölçülü olup aşırılığa kaçmamak. D) Usanmak, bıkmak.</vt:lpstr>
      <vt:lpstr>6. Aşağıdaki deyimlerden hangisinin anlamı yanlış verilmiştir?  Deyimler   Anlamlar A) Senli benli olmak  Çok samimi, içten, teklifsiz biçimde olmak. B) Başı sıkışmak  Herhangi bir güçlükle karşılaşmak. C) Bir ayağı çukurda olmak Çok yaşlanmış; ölüme epeyce yakın olmak. D) Dikiş tutturamamak Sürekli kafası bir şeylerle meşgul olmak.</vt:lpstr>
      <vt:lpstr>6. Aşağıdaki deyimlerden hangisinin anlamı yanlış verilmiştir?  Deyimler   Anlamlar A) Senli benli olmak  Çok samimi, içten, teklifsiz biçimde olmak. B) Başı sıkışmak  Herhangi bir güçlükle karşılaşmak. C) Bir ayağı çukurda olmak Çok yaşlanmış; ölüme epeyce yakın olmak. D) Dikiş tutturamamak Sürekli kafası bir şeylerle meşgul olmak.</vt:lpstr>
      <vt:lpstr>7.  Dinle bakalım, işitebilir misin  Türküsünü damların, bacaların  Yahut da karıncaların buğday taşıdıklarını  Yuvalarına?      (Orhan Veli) Dörtlükte aşağıdaki söz sanatlarından hangisi kullanılmıştır? A) Benzetme   B) Kişileştirme C) Abartma   D) Tezat</vt:lpstr>
      <vt:lpstr>7.  Dinle bakalım, işitebilir misin  Türküsünü damların, bacaların  Yahut da karıncaların buğday taşıdıklarını  Yuvalarına?      (Orhan Veli) Dörtlükte aşağıdaki söz sanatlarından hangisi kullanılmıştır? A) Benzetme   B) Kişileştirme C) Abartma   D) Tezat</vt:lpstr>
      <vt:lpstr>8. Aşağıdaki cümlelerin hangisinde “kurmak” sözcüğü “Bir şeyi oluşturan parçaları birleştirerek bütün durumuna getirmek, monte etmek.” anlamında kullanılmıştır. A) Dünyanın en büyük devletlerini biz kurduk. B) Aramızda çok güçlü bağlar kurduk. C) Kamp çadırlarını kısa sürede kurduk. D) Konuklarımıza mükemmel bir sofra kurduk.</vt:lpstr>
      <vt:lpstr>8. Aşağıdaki cümlelerin hangisinde “kurmak” sözcüğü “Bir şeyi oluşturan parçaları birleştirerek bütün durumuna getirmek, monte etmek.” anlamında kullanılmıştır. A) Dünyanın en büyük devletlerini biz kurduk. B) Aramızda çok güçlü bağlar kurduk. C) Kamp çadırlarını kısa sürede kurduk. D) Konuklarımıza mükemmel bir sofra kurduk.</vt:lpstr>
      <vt:lpstr>9. Aşağıdaki cümlelerin hangisinde “perde” sözcüğü terim anlamda kullanılmıştır? A) Sonunda yaşlı adamın gözlerine perde indi. B) Bu olayın üzerindeki giz perdesi kalkmalı. C) İki oda arasında yalnızca ince bir perde vardı. D) Oyunun son perdesinde salon alkışa boğuldu.</vt:lpstr>
      <vt:lpstr>9. Aşağıdaki cümlelerin hangisinde “perde” sözcüğü terim anlamda kullanılmıştır? A) Sonunda yaşlı adamın gözlerine perde indi. B) Bu olayın üzerindeki giz perdesi kalkmalı. C) İki oda arasında yalnızca ince bir perde vardı. D) Oyunun son perdesinde salon alkışa boğuldu.</vt:lpstr>
      <vt:lpstr>10. “Yazar karakterlerinin iç dünyasını resmederken çok büyük bir ustalık sergilemiş.” cümlesinde altı çizili ifade ile ne anlatmak istemiştir? A) Karakterlerin konuşmaları B) Karakterlerin ruhsal yapısı C) Karakterlerin fiziksel görünüşü D) Karakterlerin özgünlüğü</vt:lpstr>
      <vt:lpstr>10. “Yazar karakterlerinin iç dünyasını resmederken çok büyük bir ustalık sergilemiş.” cümlesinde altı çizili ifade ile ne anlatmak istemiştir? A) Karakterlerin konuşmaları B) Karakterlerin ruhsal yapısı C) Karakterlerin fiziksel görünüşü D) Karakterlerin özgünlüğü</vt:lpstr>
      <vt:lpstr>11.  1. Sarışın, uzun boylu, ince bir kadındı.  2. Bu iş ince işçilik gerektiriyor.  3. İnce bir kumaştan etek diktirdi.  4. İnce kumlu plajları severim.    “İnce” sözcüğü numaralandırılmış cümlelerde kaç farklı anlamda kullanılmıştır? A) 1    B) 2 C) 3    D) 4</vt:lpstr>
      <vt:lpstr>11.  1. Sarışın, uzun boylu, ince bir kadındı.  2. Bu iş ince işçilik gerektiriyor.  3. İnce bir kumaştan etek diktirdi.  4. İnce kumlu plajları severim.    “İnce” sözcüğü numaralandırılmış cümlelerde kaç farklı anlamda kullanılmıştır? A) 1    B) 2 C) 3    D) 4</vt:lpstr>
      <vt:lpstr>12. Aşağıdaki cümlelerden hangisinde “girmek” sözcüğü “Bugün matematik sınavına girdim.” cümlesindeki anlamıyla kullanılmıştır? A) Bir ayda sekiz iş görüşmesine girdi. B) Turnuvada dereceye girdi. C) Başına feci bir ağrı girdi. D) Bu sene yirmisine girdi.</vt:lpstr>
      <vt:lpstr>12. Aşağıdaki cümlelerden hangisinde “girmek” sözcüğü “Bugün matematik sınavına girdim.” cümlesindeki anlamıyla kullanılmıştır? A) Bir ayda sekiz iş görüşmesine girdi. B) Turnuvada dereceye girdi. C) Başına feci bir ağrı girdi. D) Bu sene yirmisine girdi.</vt:lpstr>
      <vt:lpstr>13. Aşağıdaki cümlelerin hangisinde “gitmek” sözcüğünü anlamı yanlış verilmiştir?  Cümleler    Anlamlar A) Bu renk ona gitmedi.   Yakışmak B) Bu şeker bize bir ay gider.   Yeterli olmak C) Nereye gider bu yol?   Göndermek D) Böyle giderse işimiz çok zor.  Devam etmek</vt:lpstr>
      <vt:lpstr>13. Aşağıdaki cümlelerin hangisinde “gitmek” sözcüğünü anlamı yanlış verilmiştir?  Cümleler    Anlamlar A) Bu renk ona gitmedi.   Yakışmak B) Bu şeker bize bir ay gider.   Yeterli olmak C) Nereye gider bu yol?   Göndermek D) Böyle giderse işimiz çok zor.  Devam etmek</vt:lpstr>
      <vt:lpstr>14. Aşağıdaki cümlelerin hangisinde “dağılmak” sözcüğü mecaz anlamda kullanılmıştır? A) Tepsideki mercimekler masaya dağıldı. B) Maçtan sonra gençler meydana dağıldı. C) Kutudaki şekerler yerlere dağıldı. D) Babanın ölümüyle aile dağıldı.</vt:lpstr>
      <vt:lpstr>14. Aşağıdaki cümlelerin hangisinde “dağılmak” sözcüğü mecaz anlamda kullanılmıştır? A) Tepsideki mercimekler masaya dağıldı. B) Maçtan sonra gençler meydana dağıldı. C) Kutudaki şekerler yerlere dağıldı. D) Babanın ölümüyle aile dağıldı.</vt:lpstr>
      <vt:lpstr>Hazırlayan: AHMET ÖZAYSIN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Aşağıdaki cümlelerde altı çizili sözcüklerden hangisi terim anlamıyla kullanılmıştır? A) Oyunun ikinci perdesine ancak yetişebildim. B) Bana oyun oynadığını düşünüyorum. C) Çocukların oyunu bitince çıkarız. D) Bilgisayar oyunları çok fazla vaktini alıyor. </dc:title>
  <dc:creator>HP</dc:creator>
  <cp:lastModifiedBy>HP</cp:lastModifiedBy>
  <cp:revision>44</cp:revision>
  <dcterms:created xsi:type="dcterms:W3CDTF">2021-02-17T12:59:31Z</dcterms:created>
  <dcterms:modified xsi:type="dcterms:W3CDTF">2021-02-17T18:08:48Z</dcterms:modified>
</cp:coreProperties>
</file>