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1EAAC-CD74-4B3F-83D8-79F3F83A421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99C208-1601-47F2-9C00-8B6EF586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2BC22F-0F4A-4273-AD0F-82B0491BF5B6}"/>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E42E6556-FAAE-4200-9F7F-2E101D6EBB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7F2EA3-7616-4506-94BF-C9108A6E659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8555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441B17-EC8B-46E3-9797-38BA359C8A4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F106DE2-6806-461C-AB4F-59EA72C9987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834727-3A6A-4AD4-BCC2-9888CE294E43}"/>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7043366-D58F-4618-A018-2A245E640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84D9A1-7CB4-411E-AADC-06AA6B510F3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32142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F01D766-18FD-4B7A-AC45-6BD7BF336F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2686AC9-79B1-4970-A185-D05F99B67A7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B6F3CA-994E-43B1-94B5-57752697C2A4}"/>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90E6AEA-1812-4276-BCBF-0D81510EC6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85960E-6EDC-4C2E-97B1-8A632FA444E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60263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A6F874-50A4-4C09-9A54-850CEEDAA2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2903258-B594-483A-A28C-D5E74158906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898F37-8D18-401F-8042-2528649CE33B}"/>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4EDA450E-5B95-4DC9-90A3-819D943EBA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71C054-DA67-49F6-A3C3-1E5168E2073A}"/>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3714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2E32C2-8E93-4B5D-B695-98E5AFADF29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EE63027-CD90-47AD-839D-3B890D6E7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67E0710-E045-42A9-BAA3-5B8671D4D91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A8237047-F385-4DDB-9554-1CCEDAFF28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9BFC94-CFBB-4111-AE3C-EB2B5BCFB820}"/>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80022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0BDD58-BFCB-4F9F-8608-AF19FEDB0B3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2D1EF92-EAE2-4E1F-AC8F-2481352B703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2EA55E8-9F67-4942-840F-14DF61E365E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42ACBD-1D91-42BD-9937-ACDC46BAA07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FCE741DF-9E8A-43CD-A8AF-4CDB801F65C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45D567-6084-42F0-946B-4D3835B82B01}"/>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37572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C8E51C-BF96-4628-A44E-E296E31AEBE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1BB4A08-673D-4711-8B30-1BD4E3D04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2574A89-B990-4D8B-B79D-04A34C35655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E6782D-F009-446A-A568-A93FBD903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8142E0D-8471-4B90-9620-5C325E3FE2F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BB53688-7C25-4182-B95A-1D240223B1E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8" name="Alt Bilgi Yer Tutucusu 7">
            <a:extLst>
              <a:ext uri="{FF2B5EF4-FFF2-40B4-BE49-F238E27FC236}">
                <a16:creationId xmlns:a16="http://schemas.microsoft.com/office/drawing/2014/main" id="{50985B66-BC9E-4F5F-9EF2-140438DDB5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D6EC85E-48F2-40A9-93CC-C878D065C44D}"/>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55978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62501E-7D9A-4AE9-B62B-2A55BD985CD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7D1C198-7C9C-432D-BF3C-44D5C8A7654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4" name="Alt Bilgi Yer Tutucusu 3">
            <a:extLst>
              <a:ext uri="{FF2B5EF4-FFF2-40B4-BE49-F238E27FC236}">
                <a16:creationId xmlns:a16="http://schemas.microsoft.com/office/drawing/2014/main" id="{1972D79F-39E6-4CDB-980E-C5569248184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53951AC-AF55-40B1-B1F6-89F581CEE198}"/>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5255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F2FA17D-4297-4E00-AB68-AD76FC94BFAC}"/>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3" name="Alt Bilgi Yer Tutucusu 2">
            <a:extLst>
              <a:ext uri="{FF2B5EF4-FFF2-40B4-BE49-F238E27FC236}">
                <a16:creationId xmlns:a16="http://schemas.microsoft.com/office/drawing/2014/main" id="{239927F3-758D-4CA5-A8AB-6A2421308EE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E219901-B671-462E-8935-E8B3C4D00149}"/>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27482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C92D6D-8CEF-42C6-B776-B3D077E286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59AF72-1343-4D82-9D8D-55F854DA4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6C853F-1207-4711-8758-B740A646D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95477CC-F092-4802-AAFA-9D5B5C79FDC5}"/>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028DC2A2-C9A0-48FC-A0F9-811AC8991E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035D4F-406C-4866-946D-20921199588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90367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02B60-6E09-416E-8DA8-C4B6B9E5C66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F7C603-1EC6-458E-AD32-6D7C63BB8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2E6509F-2FA8-4056-870D-7F59ACEE0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5149E01-5D9C-43B5-9368-2FDD57C354F2}"/>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1F58E733-9F35-40B0-9AA6-6C4C599F2C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EAE168B-617A-4ED4-8CCD-A02ACD035A4B}"/>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79194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DE67E99-E452-452B-B2FB-0C7E57E83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F443AC-6F4A-44DA-B40B-5AEC7D49D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633DB4-63F7-4FBF-95E9-E51E8A40E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CE9BD93D-C1E2-47CE-9A0E-B2CD6BD5E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E83747D-8C51-46BE-AABF-13D4F12B7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24638-72E7-4347-9597-28FCC7934490}" type="slidenum">
              <a:rPr lang="tr-TR" smtClean="0"/>
              <a:t>‹#›</a:t>
            </a:fld>
            <a:endParaRPr lang="tr-TR"/>
          </a:p>
        </p:txBody>
      </p:sp>
    </p:spTree>
    <p:extLst>
      <p:ext uri="{BB962C8B-B14F-4D97-AF65-F5344CB8AC3E}">
        <p14:creationId xmlns:p14="http://schemas.microsoft.com/office/powerpoint/2010/main" val="29736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Sözcükte Anlam</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Çok Anlamlılık -1</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a:effectLst/>
                <a:latin typeface="Calibri" panose="020F0502020204030204" pitchFamily="34" charset="0"/>
                <a:ea typeface="Calibri" panose="020F0502020204030204" pitchFamily="34" charset="0"/>
                <a:cs typeface="Times New Roman" panose="02020603050405020304" pitchFamily="18" charset="0"/>
              </a:rPr>
              <a:t>16 Soru</a:t>
            </a:r>
            <a:endParaRPr lang="tr-TR" dirty="0">
              <a:solidFill>
                <a:schemeClr val="tx2"/>
              </a:solidFill>
            </a:endParaRPr>
          </a:p>
        </p:txBody>
      </p:sp>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6049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 Aşağıdaki cümlelerde altı çizili sözcüklerden hangisi mecaz anlamda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Son derece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renkli</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kişiliği vardı.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kadar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anlayışlı</a:t>
            </a:r>
            <a:r>
              <a:rPr lang="tr-TR" sz="2400" dirty="0">
                <a:effectLst/>
                <a:latin typeface="Calibri" panose="020F0502020204030204" pitchFamily="34" charset="0"/>
                <a:ea typeface="Calibri" panose="020F0502020204030204" pitchFamily="34" charset="0"/>
                <a:cs typeface="Times New Roman" panose="02020603050405020304" pitchFamily="18" charset="0"/>
              </a:rPr>
              <a:t> olabilmesine şaşırıyorum.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Bizleri çok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sancılı</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dönemin beklediğini söyledi.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Tatlı</a:t>
            </a:r>
            <a:r>
              <a:rPr lang="tr-TR" sz="2400" dirty="0">
                <a:effectLst/>
                <a:latin typeface="Calibri" panose="020F0502020204030204" pitchFamily="34" charset="0"/>
                <a:ea typeface="Calibri" panose="020F0502020204030204" pitchFamily="34" charset="0"/>
                <a:cs typeface="Times New Roman" panose="02020603050405020304" pitchFamily="18" charset="0"/>
              </a:rPr>
              <a:t> bakışlarıyla herkesi etkisi altına aldı.</a:t>
            </a:r>
          </a:p>
        </p:txBody>
      </p:sp>
      <p:pic>
        <p:nvPicPr>
          <p:cNvPr id="14" name="Grafik 13" descr="Yardım">
            <a:extLst>
              <a:ext uri="{FF2B5EF4-FFF2-40B4-BE49-F238E27FC236}">
                <a16:creationId xmlns:a16="http://schemas.microsoft.com/office/drawing/2014/main" id="{00D75712-B8D7-40CC-A613-6DFEDF2A1A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4CE1DCE8-16FD-4B35-8E0D-E139BB09A765}"/>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AC2529D4-8714-4A6D-AB93-56C85C4668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BA5D5BA0-DA97-4202-A1BE-3B0F5E9BD33E}"/>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99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 Aşağıdaki cümlelerde altı çizili sözcüklerden hangisi mecaz anlamda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Son derece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renkli</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kişiliği vardı.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Bu kadar </a:t>
            </a:r>
            <a:r>
              <a:rPr lang="tr-TR" sz="24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anlayışlı</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olabilmesine şaşırıyorum.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Bizleri çok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sancılı</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dönemin beklediğini söyledi.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Tatlı</a:t>
            </a:r>
            <a:r>
              <a:rPr lang="tr-TR" sz="2400" dirty="0">
                <a:effectLst/>
                <a:latin typeface="Calibri" panose="020F0502020204030204" pitchFamily="34" charset="0"/>
                <a:ea typeface="Calibri" panose="020F0502020204030204" pitchFamily="34" charset="0"/>
                <a:cs typeface="Times New Roman" panose="02020603050405020304" pitchFamily="18" charset="0"/>
              </a:rPr>
              <a:t> bakışlarıyla herkesi etkisi altına aldı.</a:t>
            </a:r>
          </a:p>
        </p:txBody>
      </p:sp>
      <p:pic>
        <p:nvPicPr>
          <p:cNvPr id="14" name="Grafik 13" descr="Denetim listesi sağdan sola">
            <a:extLst>
              <a:ext uri="{FF2B5EF4-FFF2-40B4-BE49-F238E27FC236}">
                <a16:creationId xmlns:a16="http://schemas.microsoft.com/office/drawing/2014/main" id="{2D0673A6-9E8F-43B3-95D8-FCB1D615E0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B57FDE2F-23AC-4DB2-8893-4113547FA98E}"/>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6AB86305-35A4-473C-B361-DC04144174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75C37C1-4D66-4C76-8899-BC81D336A42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84788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a:t>
            </a:r>
            <a:r>
              <a:rPr lang="tr-TR" sz="2400" dirty="0">
                <a:effectLst/>
                <a:latin typeface="Calibri" panose="020F0502020204030204" pitchFamily="34" charset="0"/>
                <a:ea typeface="Calibri" panose="020F0502020204030204" pitchFamily="34" charset="0"/>
                <a:cs typeface="Times New Roman" panose="02020603050405020304" pitchFamily="18" charset="0"/>
              </a:rPr>
              <a:t> 	1. Boş sözlerle bizleri oyalama lütfen.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Boş boş bakıp durma artık.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Tepsiye boş bardakları yerleştirdi.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Ne kadar da boş kafalı bir insansın.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cümlelerin kaç tanesinde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“boş”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gerçek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D) 4</a:t>
            </a:r>
          </a:p>
        </p:txBody>
      </p:sp>
      <p:pic>
        <p:nvPicPr>
          <p:cNvPr id="14" name="Grafik 13" descr="Yardım">
            <a:extLst>
              <a:ext uri="{FF2B5EF4-FFF2-40B4-BE49-F238E27FC236}">
                <a16:creationId xmlns:a16="http://schemas.microsoft.com/office/drawing/2014/main" id="{829CF9BF-2A18-4A7B-8B85-3D061A3385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C92B88A8-A606-4BB0-BC2D-C2CB2156833F}"/>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3DD0EFE1-2097-4E47-9444-36D158DC52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A5AB4D63-84DB-4C2B-83CB-92B99C00787E}"/>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03921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a:t>
            </a:r>
            <a:r>
              <a:rPr lang="tr-TR" sz="2400" dirty="0">
                <a:effectLst/>
                <a:latin typeface="Calibri" panose="020F0502020204030204" pitchFamily="34" charset="0"/>
                <a:ea typeface="Calibri" panose="020F0502020204030204" pitchFamily="34" charset="0"/>
                <a:cs typeface="Times New Roman" panose="02020603050405020304" pitchFamily="18" charset="0"/>
              </a:rPr>
              <a:t> 	1. Boş sözlerle bizleri oyalama lütfen.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Boş boş bakıp durma artık.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Tepsiye boş bardakları yerleştirdi.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Ne kadar da boş kafalı bir insansın.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cümlelerin kaç tanesinde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“boş”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gerçek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1</a:t>
            </a:r>
            <a:r>
              <a:rPr lang="tr-TR" sz="2400" dirty="0">
                <a:effectLst/>
                <a:latin typeface="Calibri" panose="020F0502020204030204" pitchFamily="34" charset="0"/>
                <a:ea typeface="Calibri" panose="020F0502020204030204" pitchFamily="34" charset="0"/>
                <a:cs typeface="Times New Roman" panose="02020603050405020304" pitchFamily="18" charset="0"/>
              </a:rPr>
              <a:t>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D) 4</a:t>
            </a:r>
          </a:p>
        </p:txBody>
      </p:sp>
      <p:pic>
        <p:nvPicPr>
          <p:cNvPr id="14" name="Grafik 13" descr="Denetim listesi sağdan sola">
            <a:extLst>
              <a:ext uri="{FF2B5EF4-FFF2-40B4-BE49-F238E27FC236}">
                <a16:creationId xmlns:a16="http://schemas.microsoft.com/office/drawing/2014/main" id="{89DD9380-318A-4C21-A263-C436AC3CAD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0D6A4866-A137-43C4-9E86-C58DBD8D0131}"/>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61C4C748-17D6-4AC1-BEA1-440EDA77B1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5C9441B0-57F5-434D-8268-48B4C92FA119}"/>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91500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“almak”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t>
            </a:r>
            <a:r>
              <a:rPr lang="tr-TR" sz="2400" dirty="0">
                <a:effectLst/>
                <a:latin typeface="Calibri" panose="020F0502020204030204" pitchFamily="34" charset="0"/>
                <a:ea typeface="Calibri" panose="020F0502020204030204" pitchFamily="34" charset="0"/>
                <a:cs typeface="Times New Roman" panose="02020603050405020304" pitchFamily="18" charset="0"/>
              </a:rPr>
              <a:t>“Bu kavanoz iki kilo bal alır.”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cümlesindeki anlamıyla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Böyle giyinirsen kesin soğuk alırsın.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Sehpanın tozunu nemli bir bez ile aldı.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Bu asansör rahatlıkla sekiz kişiyi alır.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Köy yolunu bir saatte alırsınız.</a:t>
            </a:r>
          </a:p>
        </p:txBody>
      </p:sp>
      <p:pic>
        <p:nvPicPr>
          <p:cNvPr id="14" name="Grafik 13" descr="Yardım">
            <a:extLst>
              <a:ext uri="{FF2B5EF4-FFF2-40B4-BE49-F238E27FC236}">
                <a16:creationId xmlns:a16="http://schemas.microsoft.com/office/drawing/2014/main" id="{89899A3D-B13C-4279-A30D-B3781789C8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3131580C-3075-49B6-858A-FAD33EE992DB}"/>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BAE9AA50-314B-4137-96CC-FB731723C4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D8EB0B6E-23AA-4792-B733-FE9DD9DC2A99}"/>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9017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“almak”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t>
            </a:r>
            <a:r>
              <a:rPr lang="tr-TR" sz="2400" dirty="0">
                <a:effectLst/>
                <a:latin typeface="Calibri" panose="020F0502020204030204" pitchFamily="34" charset="0"/>
                <a:ea typeface="Calibri" panose="020F0502020204030204" pitchFamily="34" charset="0"/>
                <a:cs typeface="Times New Roman" panose="02020603050405020304" pitchFamily="18" charset="0"/>
              </a:rPr>
              <a:t>“Bu kavanoz iki kilo bal alır.”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cümlesindeki anlamıyla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Böyle giyinirsen kesin soğuk alırsın.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Sehpanın tozunu nemli bir bez ile aldı.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Bu asansör rahatlıkla sekiz kişiyi alır.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Köy yolunu bir saatte alırsınız.</a:t>
            </a:r>
          </a:p>
        </p:txBody>
      </p:sp>
      <p:pic>
        <p:nvPicPr>
          <p:cNvPr id="14" name="Grafik 13" descr="Denetim listesi sağdan sola">
            <a:extLst>
              <a:ext uri="{FF2B5EF4-FFF2-40B4-BE49-F238E27FC236}">
                <a16:creationId xmlns:a16="http://schemas.microsoft.com/office/drawing/2014/main" id="{9CD4BA7E-DE80-4F7B-A132-7910390437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21C03CD0-6FD8-487B-8C2E-343A85167885}"/>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3B0D34B7-358D-40E9-869A-6E85550122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5723F53D-5315-47F1-BFCB-3619A287283B}"/>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939346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a:t>
            </a:r>
            <a:r>
              <a:rPr lang="tr-TR" sz="2400" dirty="0">
                <a:effectLst/>
                <a:latin typeface="Calibri" panose="020F0502020204030204" pitchFamily="34" charset="0"/>
                <a:ea typeface="Calibri" panose="020F0502020204030204" pitchFamily="34" charset="0"/>
                <a:cs typeface="Times New Roman" panose="02020603050405020304" pitchFamily="18" charset="0"/>
              </a:rPr>
              <a:t> 	1. Bu ayakkabı ayağıma girmiyor.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Bizde biber her yemeğe girer.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Sanıyorum on beşine girdi.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“girmek”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numaralandırılmış anlamlarından birini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karşılamamaktadır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Yazılmak, başlamak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Sığmak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Birleşiminde yer almak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Erişmek, ulaşmak</a:t>
            </a:r>
          </a:p>
        </p:txBody>
      </p:sp>
      <p:pic>
        <p:nvPicPr>
          <p:cNvPr id="14" name="Grafik 13" descr="Yardım">
            <a:extLst>
              <a:ext uri="{FF2B5EF4-FFF2-40B4-BE49-F238E27FC236}">
                <a16:creationId xmlns:a16="http://schemas.microsoft.com/office/drawing/2014/main" id="{3C7F9825-8150-4590-8E2C-481C6E2472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04C296B7-00BA-42D5-A3E5-8119CB43627A}"/>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6F72CCC0-5A33-47BD-AE3B-4BE5F547D0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54BC6053-169C-4113-9599-5B7A04D420E2}"/>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2883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a:t>
            </a:r>
            <a:r>
              <a:rPr lang="tr-TR" sz="2400" dirty="0">
                <a:effectLst/>
                <a:latin typeface="Calibri" panose="020F0502020204030204" pitchFamily="34" charset="0"/>
                <a:ea typeface="Calibri" panose="020F0502020204030204" pitchFamily="34" charset="0"/>
                <a:cs typeface="Times New Roman" panose="02020603050405020304" pitchFamily="18" charset="0"/>
              </a:rPr>
              <a:t> 	1. Bu ayakkabı ayağıma girmiyor.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Bizde biber her yemeğe girer.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Sanıyorum on beşine girdi.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“girmek”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numaralandırılmış anlamlarından birini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karşılamamaktadır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Yazılmak, başlamak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Sığmak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Birleşiminde yer almak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Erişmek, ulaşmak</a:t>
            </a:r>
          </a:p>
        </p:txBody>
      </p:sp>
      <p:pic>
        <p:nvPicPr>
          <p:cNvPr id="14" name="Grafik 13" descr="Denetim listesi sağdan sola">
            <a:extLst>
              <a:ext uri="{FF2B5EF4-FFF2-40B4-BE49-F238E27FC236}">
                <a16:creationId xmlns:a16="http://schemas.microsoft.com/office/drawing/2014/main" id="{1509E15F-C90E-435D-A21D-1A84E7BAB0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7DF214D3-D38F-4A0B-9725-7EF59D4307CD}"/>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0DA8061C-5AF6-47CC-A44F-EDF94C773A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416152E7-6D0E-409C-82D6-7C65EEAE798F}"/>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79200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a:t>
            </a:r>
            <a:r>
              <a:rPr lang="tr-TR" sz="2400" dirty="0">
                <a:effectLst/>
                <a:latin typeface="Calibri" panose="020F0502020204030204" pitchFamily="34" charset="0"/>
                <a:ea typeface="Calibri" panose="020F0502020204030204" pitchFamily="34" charset="0"/>
                <a:cs typeface="Times New Roman" panose="02020603050405020304" pitchFamily="18" charset="0"/>
              </a:rPr>
              <a:t> 	1. İnce bir iple düğmeyi dikti.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Pantolonu ince belinden düşecek gibiydi.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Masaya ince bir örtü serilmişti.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Bu ince davranış hepimizi şaşırttı.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‘‘ince’’</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mecaz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4			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D) 1</a:t>
            </a:r>
          </a:p>
        </p:txBody>
      </p:sp>
      <p:pic>
        <p:nvPicPr>
          <p:cNvPr id="14" name="Grafik 13" descr="Yardım">
            <a:extLst>
              <a:ext uri="{FF2B5EF4-FFF2-40B4-BE49-F238E27FC236}">
                <a16:creationId xmlns:a16="http://schemas.microsoft.com/office/drawing/2014/main" id="{CE6435D4-5057-4386-A35D-E9AF78CFF9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08A47939-54C8-4E6F-896E-FD7E812DCA66}"/>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19EDB35F-F5F4-4114-B6C4-839FE7F317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2FA641A8-91C2-4857-AD8F-CFCCB67A7AD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853910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a:t>
            </a:r>
            <a:r>
              <a:rPr lang="tr-TR" sz="2400" dirty="0">
                <a:effectLst/>
                <a:latin typeface="Calibri" panose="020F0502020204030204" pitchFamily="34" charset="0"/>
                <a:ea typeface="Calibri" panose="020F0502020204030204" pitchFamily="34" charset="0"/>
                <a:cs typeface="Times New Roman" panose="02020603050405020304" pitchFamily="18" charset="0"/>
              </a:rPr>
              <a:t> 	1. İnce bir iple düğmeyi dikti.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Pantolonu ince belinden düşecek gibiydi.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Masaya ince bir örtü serilmişti.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Bu ince davranış hepimizi şaşırttı.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‘‘ince’’</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mecaz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4</a:t>
            </a:r>
            <a:r>
              <a:rPr lang="tr-TR" sz="2400" dirty="0">
                <a:effectLst/>
                <a:latin typeface="Calibri" panose="020F0502020204030204" pitchFamily="34" charset="0"/>
                <a:ea typeface="Calibri" panose="020F0502020204030204" pitchFamily="34" charset="0"/>
                <a:cs typeface="Times New Roman" panose="02020603050405020304" pitchFamily="18" charset="0"/>
              </a:rPr>
              <a:t>			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D) 1</a:t>
            </a:r>
          </a:p>
        </p:txBody>
      </p:sp>
      <p:pic>
        <p:nvPicPr>
          <p:cNvPr id="14" name="Grafik 13" descr="Denetim listesi sağdan sola">
            <a:extLst>
              <a:ext uri="{FF2B5EF4-FFF2-40B4-BE49-F238E27FC236}">
                <a16:creationId xmlns:a16="http://schemas.microsoft.com/office/drawing/2014/main" id="{F513A40E-BE96-447D-9593-332B23C082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7037E45-66AB-4CA4-BC01-59260A401D42}"/>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04D26D7E-5A85-49C8-BD09-DE2EF7BA9D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501B67AA-E17B-42F1-A34B-6D63C634ED4A}"/>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05002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 Aşağıdaki cümlelerde altı çizili sözcüklerden hangisi terim anlamıyla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Oyunun</a:t>
            </a:r>
            <a:r>
              <a:rPr lang="tr-TR" sz="2400" dirty="0">
                <a:effectLst/>
                <a:latin typeface="Calibri" panose="020F0502020204030204" pitchFamily="34" charset="0"/>
                <a:ea typeface="Calibri" panose="020F0502020204030204" pitchFamily="34" charset="0"/>
                <a:cs typeface="Times New Roman" panose="02020603050405020304" pitchFamily="18" charset="0"/>
              </a:rPr>
              <a:t> ikinci perdesine ancak yetişebildim.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Bana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oyun</a:t>
            </a:r>
            <a:r>
              <a:rPr lang="tr-TR" sz="2400" dirty="0">
                <a:effectLst/>
                <a:latin typeface="Calibri" panose="020F0502020204030204" pitchFamily="34" charset="0"/>
                <a:ea typeface="Calibri" panose="020F0502020204030204" pitchFamily="34" charset="0"/>
                <a:cs typeface="Times New Roman" panose="02020603050405020304" pitchFamily="18" charset="0"/>
              </a:rPr>
              <a:t> oynadığını düşünüyorum.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Çocukların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oyunu</a:t>
            </a:r>
            <a:r>
              <a:rPr lang="tr-TR" sz="2400" dirty="0">
                <a:effectLst/>
                <a:latin typeface="Calibri" panose="020F0502020204030204" pitchFamily="34" charset="0"/>
                <a:ea typeface="Calibri" panose="020F0502020204030204" pitchFamily="34" charset="0"/>
                <a:cs typeface="Times New Roman" panose="02020603050405020304" pitchFamily="18" charset="0"/>
              </a:rPr>
              <a:t> bitince çıkarız.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Bilgisayar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oyunları</a:t>
            </a:r>
            <a:r>
              <a:rPr lang="tr-TR" sz="2400" dirty="0">
                <a:effectLst/>
                <a:latin typeface="Calibri" panose="020F0502020204030204" pitchFamily="34" charset="0"/>
                <a:ea typeface="Calibri" panose="020F0502020204030204" pitchFamily="34" charset="0"/>
                <a:cs typeface="Times New Roman" panose="02020603050405020304" pitchFamily="18" charset="0"/>
              </a:rPr>
              <a:t> çok fazla vaktini alıyor.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solidFill>
                <a:schemeClr val="tx2"/>
              </a:solidFill>
            </a:endParaRP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7155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10. Aşağıdakilerin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“dönmek”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t>
            </a:r>
            <a:r>
              <a:rPr lang="tr-TR" sz="2400" dirty="0">
                <a:effectLst/>
                <a:latin typeface="Calibri" panose="020F0502020204030204" pitchFamily="34" charset="0"/>
                <a:ea typeface="Calibri" panose="020F0502020204030204" pitchFamily="34" charset="0"/>
                <a:cs typeface="Times New Roman" panose="02020603050405020304" pitchFamily="18" charset="0"/>
              </a:rPr>
              <a:t>“hileyle, gizlice yapılmak”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Artık köşeyi dönme zamanı geldi.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Burada bir işler dönüyor sanki.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Biz konunun en başına dönelim.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Ne zaman döneceğini sana söyledi mi?</a:t>
            </a:r>
          </a:p>
        </p:txBody>
      </p:sp>
      <p:pic>
        <p:nvPicPr>
          <p:cNvPr id="14" name="Grafik 13" descr="Yardım">
            <a:extLst>
              <a:ext uri="{FF2B5EF4-FFF2-40B4-BE49-F238E27FC236}">
                <a16:creationId xmlns:a16="http://schemas.microsoft.com/office/drawing/2014/main" id="{2BE112A7-C967-4323-8AC5-CE47FCD02F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C8B1C7B6-F486-4AEE-8BD6-F02467B20FF0}"/>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DA20FD9-65A1-4561-A0E2-1374D2FAD2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333C25EB-707A-4C06-8547-989920EE5D40}"/>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054260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10. Aşağıdakilerin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“dönmek”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t>
            </a:r>
            <a:r>
              <a:rPr lang="tr-TR" sz="2400" dirty="0">
                <a:effectLst/>
                <a:latin typeface="Calibri" panose="020F0502020204030204" pitchFamily="34" charset="0"/>
                <a:ea typeface="Calibri" panose="020F0502020204030204" pitchFamily="34" charset="0"/>
                <a:cs typeface="Times New Roman" panose="02020603050405020304" pitchFamily="18" charset="0"/>
              </a:rPr>
              <a:t>“hileyle, gizlice yapılmak”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Artık köşeyi dönme zamanı geldi.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Burada bir işler dönüyor sanki.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Biz konunun en başına dönelim.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Ne zaman döneceğini sana söyledi mi?</a:t>
            </a:r>
          </a:p>
        </p:txBody>
      </p:sp>
      <p:pic>
        <p:nvPicPr>
          <p:cNvPr id="14" name="Grafik 13" descr="Denetim listesi sağdan sola">
            <a:extLst>
              <a:ext uri="{FF2B5EF4-FFF2-40B4-BE49-F238E27FC236}">
                <a16:creationId xmlns:a16="http://schemas.microsoft.com/office/drawing/2014/main" id="{E915E094-A9C3-4995-8367-56C3675869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18874CEC-4CCF-4884-A32A-A65E307609B1}"/>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6F18C8B8-4D39-4122-92CA-D679B2C63D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A930D1E8-1497-446F-8741-34D1F9AB4376}"/>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44981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a:t>
            </a:r>
            <a:r>
              <a:rPr lang="tr-TR" sz="2400" dirty="0">
                <a:effectLst/>
                <a:latin typeface="Calibri" panose="020F0502020204030204" pitchFamily="34" charset="0"/>
                <a:ea typeface="Calibri" panose="020F0502020204030204" pitchFamily="34" charset="0"/>
                <a:cs typeface="Times New Roman" panose="02020603050405020304" pitchFamily="18" charset="0"/>
              </a:rPr>
              <a:t> “Öğretmenimiz matematik dersinde(1) üçgenleri(2) anlatırken hepimizi kahkahalara boğan(3) bir espri(4) yaptı.”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 cümlede numaralandırılmış sözcükler için aşağıdakilerden hangisi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söylenemez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numaralı sözcük gerçek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2 numaralı sözcük terim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numaralı sözcük mecaz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4 numaralı sözcük mecaz anlamda kullanılmıştır.</a:t>
            </a:r>
          </a:p>
        </p:txBody>
      </p:sp>
      <p:pic>
        <p:nvPicPr>
          <p:cNvPr id="14" name="Grafik 13" descr="Yardım">
            <a:extLst>
              <a:ext uri="{FF2B5EF4-FFF2-40B4-BE49-F238E27FC236}">
                <a16:creationId xmlns:a16="http://schemas.microsoft.com/office/drawing/2014/main" id="{0577FD9A-C4E1-4F39-956A-04F7E94FA8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96F50749-5C7D-4E7C-8C7B-8E8C8F5D4822}"/>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E79FAB4-ECF9-4CA0-BC3D-EB63822082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3ADBD45E-3D1B-4F06-9817-46B6EA343A5E}"/>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94443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a:t>
            </a:r>
            <a:r>
              <a:rPr lang="tr-TR" sz="2400" dirty="0">
                <a:effectLst/>
                <a:latin typeface="Calibri" panose="020F0502020204030204" pitchFamily="34" charset="0"/>
                <a:ea typeface="Calibri" panose="020F0502020204030204" pitchFamily="34" charset="0"/>
                <a:cs typeface="Times New Roman" panose="02020603050405020304" pitchFamily="18" charset="0"/>
              </a:rPr>
              <a:t> “Öğretmenimiz matematik dersinde(1) üçgenleri(2) anlatırken hepimizi kahkahalara boğan(3) bir espri(4) yaptı.”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 cümlede numaralandırılmış sözcükler için aşağıdakilerden hangisi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söylenemez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numaralı sözcük gerçek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2 numaralı sözcük terim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numaralı sözcük mecaz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4 numaralı sözcük mecaz anlamda kullanılmıştır.</a:t>
            </a:r>
          </a:p>
        </p:txBody>
      </p:sp>
      <p:pic>
        <p:nvPicPr>
          <p:cNvPr id="14" name="Grafik 13" descr="Denetim listesi sağdan sola">
            <a:extLst>
              <a:ext uri="{FF2B5EF4-FFF2-40B4-BE49-F238E27FC236}">
                <a16:creationId xmlns:a16="http://schemas.microsoft.com/office/drawing/2014/main" id="{D5EA7C72-E875-473E-B65A-86774C2D80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2E462295-8AF9-48FD-BA5B-5FEA38554F48}"/>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1D0FF017-A3EA-4CE0-8F31-1CEA8AC93F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976E7DEC-A355-46E7-B3B8-9E8414EF57FC}"/>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661384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 </a:t>
            </a:r>
            <a:r>
              <a:rPr lang="tr-TR" sz="2400" dirty="0">
                <a:effectLst/>
                <a:latin typeface="Calibri" panose="020F0502020204030204" pitchFamily="34" charset="0"/>
                <a:ea typeface="Calibri" panose="020F0502020204030204" pitchFamily="34" charset="0"/>
                <a:cs typeface="Times New Roman" panose="02020603050405020304" pitchFamily="18" charset="0"/>
              </a:rPr>
              <a:t>“Çekmek”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diğerlerinden farklı bir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Ahşap sandalyeyi kendine doğru çekti.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Motorunu bahçenin kenarına çekti.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Yeğeni tüm yönleriyle ona çekmiş.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Oltayı çok çekince ucunu kopardı.</a:t>
            </a:r>
          </a:p>
        </p:txBody>
      </p:sp>
      <p:pic>
        <p:nvPicPr>
          <p:cNvPr id="14" name="Grafik 13" descr="Yardım">
            <a:extLst>
              <a:ext uri="{FF2B5EF4-FFF2-40B4-BE49-F238E27FC236}">
                <a16:creationId xmlns:a16="http://schemas.microsoft.com/office/drawing/2014/main" id="{904BEA18-CDAA-4B11-8915-E03869B917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348BD662-04A1-456F-AC30-555D83E093A3}"/>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709F6EC8-2E00-4C90-B8FC-5CF0DD1C38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3BD86DEE-857A-49F7-9549-DBD0AFDB31CA}"/>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19684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 </a:t>
            </a:r>
            <a:r>
              <a:rPr lang="tr-TR" sz="2400" dirty="0">
                <a:effectLst/>
                <a:latin typeface="Calibri" panose="020F0502020204030204" pitchFamily="34" charset="0"/>
                <a:ea typeface="Calibri" panose="020F0502020204030204" pitchFamily="34" charset="0"/>
                <a:cs typeface="Times New Roman" panose="02020603050405020304" pitchFamily="18" charset="0"/>
              </a:rPr>
              <a:t>“Çekmek”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diğerlerinden farklı bir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Ahşap sandalyeyi kendine doğru çekti.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Motorunu bahçenin kenarına çekti.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Yeğeni tüm yönleriyle ona çekmiş.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Oltayı çok çekince ucunu kopardı.</a:t>
            </a:r>
          </a:p>
        </p:txBody>
      </p:sp>
      <p:pic>
        <p:nvPicPr>
          <p:cNvPr id="14" name="Grafik 13" descr="Denetim listesi sağdan sola">
            <a:extLst>
              <a:ext uri="{FF2B5EF4-FFF2-40B4-BE49-F238E27FC236}">
                <a16:creationId xmlns:a16="http://schemas.microsoft.com/office/drawing/2014/main" id="{1E570A26-2B35-44BF-A1CE-5D8D91BED0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6419F59C-79FE-4B99-994F-C8D38E66BF8B}"/>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FBDF8D7D-49A7-4AEB-ADC1-268023D3CC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422CEFD0-24B3-487E-9461-A2AF657BCE40}"/>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3295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a:t>
            </a:r>
            <a:r>
              <a:rPr lang="tr-TR" sz="2400" dirty="0">
                <a:effectLst/>
                <a:latin typeface="Calibri" panose="020F0502020204030204" pitchFamily="34" charset="0"/>
                <a:ea typeface="Calibri" panose="020F0502020204030204" pitchFamily="34" charset="0"/>
                <a:cs typeface="Times New Roman" panose="02020603050405020304" pitchFamily="18" charset="0"/>
              </a:rPr>
              <a:t> 	1.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Küçük</a:t>
            </a:r>
            <a:r>
              <a:rPr lang="tr-TR" sz="2400" dirty="0">
                <a:effectLst/>
                <a:latin typeface="Calibri" panose="020F0502020204030204" pitchFamily="34" charset="0"/>
                <a:ea typeface="Calibri" panose="020F0502020204030204" pitchFamily="34" charset="0"/>
                <a:cs typeface="Times New Roman" panose="02020603050405020304" pitchFamily="18" charset="0"/>
              </a:rPr>
              <a:t> işlerle uğraşmayı bırakmalısın.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Fotosentez</a:t>
            </a:r>
            <a:r>
              <a:rPr lang="tr-TR" sz="2400" dirty="0">
                <a:effectLst/>
                <a:latin typeface="Calibri" panose="020F0502020204030204" pitchFamily="34" charset="0"/>
                <a:ea typeface="Calibri" panose="020F0502020204030204" pitchFamily="34" charset="0"/>
                <a:cs typeface="Times New Roman" panose="02020603050405020304" pitchFamily="18" charset="0"/>
              </a:rPr>
              <a:t> konusu da sınava dâhil mi?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Tarihi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köprünün</a:t>
            </a:r>
            <a:r>
              <a:rPr lang="tr-TR" sz="2400" dirty="0">
                <a:effectLst/>
                <a:latin typeface="Calibri" panose="020F0502020204030204" pitchFamily="34" charset="0"/>
                <a:ea typeface="Calibri" panose="020F0502020204030204" pitchFamily="34" charset="0"/>
                <a:cs typeface="Times New Roman" panose="02020603050405020304" pitchFamily="18" charset="0"/>
              </a:rPr>
              <a:t> önünde buluşalım.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Bu yeni oyun çok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tuttu</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cümlelerdeki altı çizili sözcüklerin anlam özellikleri aşağıdakilerden hangisinde sırasıyla verilmiştir?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Gerçek - Terim - Mecaz - Gerçek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Mecaz - Terim - Gerçek - Mecaz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Mecaz - Gerçek - Terim - Gerçek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Gerçek - Terim - Mecaz - Mecaz</a:t>
            </a:r>
          </a:p>
        </p:txBody>
      </p:sp>
      <p:pic>
        <p:nvPicPr>
          <p:cNvPr id="14" name="Grafik 13" descr="Yardım">
            <a:extLst>
              <a:ext uri="{FF2B5EF4-FFF2-40B4-BE49-F238E27FC236}">
                <a16:creationId xmlns:a16="http://schemas.microsoft.com/office/drawing/2014/main" id="{F1F6550F-3909-451F-BD98-B7E363621A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2A248AB6-F8AC-4FF3-B210-0BF235409213}"/>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41E6ADB2-F1D3-4F01-9A85-A5C7C6C10A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BEB95BF9-8A4D-4A52-93B2-9C56E985D2C5}"/>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253488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a:t>
            </a:r>
            <a:r>
              <a:rPr lang="tr-TR" sz="2400" dirty="0">
                <a:effectLst/>
                <a:latin typeface="Calibri" panose="020F0502020204030204" pitchFamily="34" charset="0"/>
                <a:ea typeface="Calibri" panose="020F0502020204030204" pitchFamily="34" charset="0"/>
                <a:cs typeface="Times New Roman" panose="02020603050405020304" pitchFamily="18" charset="0"/>
              </a:rPr>
              <a:t> 	1.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Küçük</a:t>
            </a:r>
            <a:r>
              <a:rPr lang="tr-TR" sz="2400" dirty="0">
                <a:effectLst/>
                <a:latin typeface="Calibri" panose="020F0502020204030204" pitchFamily="34" charset="0"/>
                <a:ea typeface="Calibri" panose="020F0502020204030204" pitchFamily="34" charset="0"/>
                <a:cs typeface="Times New Roman" panose="02020603050405020304" pitchFamily="18" charset="0"/>
              </a:rPr>
              <a:t> işlerle uğraşmayı bırakmalısın.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Fotosentez</a:t>
            </a:r>
            <a:r>
              <a:rPr lang="tr-TR" sz="2400" dirty="0">
                <a:effectLst/>
                <a:latin typeface="Calibri" panose="020F0502020204030204" pitchFamily="34" charset="0"/>
                <a:ea typeface="Calibri" panose="020F0502020204030204" pitchFamily="34" charset="0"/>
                <a:cs typeface="Times New Roman" panose="02020603050405020304" pitchFamily="18" charset="0"/>
              </a:rPr>
              <a:t> konusu da sınava dâhil mi?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Tarihi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köprünün</a:t>
            </a:r>
            <a:r>
              <a:rPr lang="tr-TR" sz="2400" dirty="0">
                <a:effectLst/>
                <a:latin typeface="Calibri" panose="020F0502020204030204" pitchFamily="34" charset="0"/>
                <a:ea typeface="Calibri" panose="020F0502020204030204" pitchFamily="34" charset="0"/>
                <a:cs typeface="Times New Roman" panose="02020603050405020304" pitchFamily="18" charset="0"/>
              </a:rPr>
              <a:t> önünde buluşalım.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Bu yeni oyun çok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tuttu</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cümlelerdeki altı çizili sözcüklerin anlam özellikleri aşağıdakilerden hangisinde sırasıyla verilmiştir?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Gerçek - Terim - Mecaz - Gerçek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Mecaz - Terim - Gerçek - Mecaz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Mecaz - Gerçek - Terim - Gerçek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Gerçek - Terim - Mecaz - Mecaz</a:t>
            </a:r>
          </a:p>
        </p:txBody>
      </p:sp>
      <p:pic>
        <p:nvPicPr>
          <p:cNvPr id="14" name="Grafik 13" descr="Denetim listesi sağdan sola">
            <a:extLst>
              <a:ext uri="{FF2B5EF4-FFF2-40B4-BE49-F238E27FC236}">
                <a16:creationId xmlns:a16="http://schemas.microsoft.com/office/drawing/2014/main" id="{E02A1562-1C42-4ECC-9A1F-B99FA2C119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D99D7FB2-A049-42DB-A4CC-45BC8F680D5E}"/>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B700BBAC-7D5E-452D-8760-4813DE9A36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BEB61DEA-DD01-4CC5-9110-7D244F58292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667066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a:t>
            </a:r>
            <a:r>
              <a:rPr lang="tr-TR" sz="2400" dirty="0">
                <a:effectLst/>
                <a:latin typeface="Calibri" panose="020F0502020204030204" pitchFamily="34" charset="0"/>
                <a:ea typeface="Calibri" panose="020F0502020204030204" pitchFamily="34" charset="0"/>
                <a:cs typeface="Times New Roman" panose="02020603050405020304" pitchFamily="18" charset="0"/>
              </a:rPr>
              <a:t> 	1. Derin düşüncelerinden bahsediyordu.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Sıkıntıdan patlamak üzereydik.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En köklü dostluklar bile bir gün silinebilir.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Yağmurun başlamasıyla koşarak eve vardık.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cümlelerden hangisinde birden fazla mecaz anlamlı sözcük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D) 4</a:t>
            </a:r>
          </a:p>
        </p:txBody>
      </p:sp>
      <p:pic>
        <p:nvPicPr>
          <p:cNvPr id="14" name="Grafik 13" descr="Yardım">
            <a:extLst>
              <a:ext uri="{FF2B5EF4-FFF2-40B4-BE49-F238E27FC236}">
                <a16:creationId xmlns:a16="http://schemas.microsoft.com/office/drawing/2014/main" id="{0F075780-33E6-4984-954C-A70A251A3D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79F84C34-A9E5-48D9-B073-0591F47599A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BB98B9DF-5F61-4494-BB6D-A9612EA822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B7390885-71C0-48E4-B145-793A43860234}"/>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265962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a:t>
            </a:r>
            <a:r>
              <a:rPr lang="tr-TR" sz="2400" dirty="0">
                <a:effectLst/>
                <a:latin typeface="Calibri" panose="020F0502020204030204" pitchFamily="34" charset="0"/>
                <a:ea typeface="Calibri" panose="020F0502020204030204" pitchFamily="34" charset="0"/>
                <a:cs typeface="Times New Roman" panose="02020603050405020304" pitchFamily="18" charset="0"/>
              </a:rPr>
              <a:t> 	1. Derin düşüncelerinden bahsediyordu.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Sıkıntıdan patlamak üzereydik.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En köklü dostluklar bile bir gün silinebilir.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Yağmurun başlamasıyla koşarak eve vardık.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cümlelerden hangisinde birden fazla mecaz anlamlı sözcük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3</a:t>
            </a:r>
            <a:r>
              <a:rPr lang="tr-TR" sz="2400" dirty="0">
                <a:effectLst/>
                <a:latin typeface="Calibri" panose="020F0502020204030204" pitchFamily="34" charset="0"/>
                <a:ea typeface="Calibri" panose="020F0502020204030204" pitchFamily="34" charset="0"/>
                <a:cs typeface="Times New Roman" panose="02020603050405020304" pitchFamily="18" charset="0"/>
              </a:rPr>
              <a:t>			D) 4</a:t>
            </a:r>
          </a:p>
        </p:txBody>
      </p:sp>
      <p:pic>
        <p:nvPicPr>
          <p:cNvPr id="14" name="Grafik 13" descr="Denetim listesi sağdan sola">
            <a:extLst>
              <a:ext uri="{FF2B5EF4-FFF2-40B4-BE49-F238E27FC236}">
                <a16:creationId xmlns:a16="http://schemas.microsoft.com/office/drawing/2014/main" id="{4CFB58C1-198F-4972-80A8-4C9BF2DB9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EF24BE05-05B8-4229-8171-04641A56CC6C}"/>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479D2FE5-E41A-40EE-99C2-62801CE401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7DF2CA24-B673-44A7-9EB7-A0E3C2EB507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93185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 Aşağıdaki cümlelerde altı çizili sözcüklerden hangisi terim anlamıyla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a:t>
            </a:r>
            <a:r>
              <a:rPr lang="tr-TR" sz="24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Oyunun</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ikinci perdesine ancak yetişebildim.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Bana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oyun</a:t>
            </a:r>
            <a:r>
              <a:rPr lang="tr-TR" sz="2400" dirty="0">
                <a:effectLst/>
                <a:latin typeface="Calibri" panose="020F0502020204030204" pitchFamily="34" charset="0"/>
                <a:ea typeface="Calibri" panose="020F0502020204030204" pitchFamily="34" charset="0"/>
                <a:cs typeface="Times New Roman" panose="02020603050405020304" pitchFamily="18" charset="0"/>
              </a:rPr>
              <a:t> oynadığını düşünüyorum.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Çocukların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oyunu</a:t>
            </a:r>
            <a:r>
              <a:rPr lang="tr-TR" sz="2400" dirty="0">
                <a:effectLst/>
                <a:latin typeface="Calibri" panose="020F0502020204030204" pitchFamily="34" charset="0"/>
                <a:ea typeface="Calibri" panose="020F0502020204030204" pitchFamily="34" charset="0"/>
                <a:cs typeface="Times New Roman" panose="02020603050405020304" pitchFamily="18" charset="0"/>
              </a:rPr>
              <a:t> bitince çıkarız.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Bilgisayar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oyunları</a:t>
            </a:r>
            <a:r>
              <a:rPr lang="tr-TR" sz="2400" dirty="0">
                <a:effectLst/>
                <a:latin typeface="Calibri" panose="020F0502020204030204" pitchFamily="34" charset="0"/>
                <a:ea typeface="Calibri" panose="020F0502020204030204" pitchFamily="34" charset="0"/>
                <a:cs typeface="Times New Roman" panose="02020603050405020304" pitchFamily="18" charset="0"/>
              </a:rPr>
              <a:t> çok fazla vaktini alıyor.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solidFill>
                <a:schemeClr val="tx2"/>
              </a:solidFill>
            </a:endParaRP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7232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15. </a:t>
            </a:r>
            <a:r>
              <a:rPr lang="tr-TR" sz="2400" dirty="0">
                <a:effectLst/>
                <a:latin typeface="Calibri" panose="020F0502020204030204" pitchFamily="34" charset="0"/>
                <a:ea typeface="Calibri" panose="020F0502020204030204" pitchFamily="34" charset="0"/>
                <a:cs typeface="Times New Roman" panose="02020603050405020304" pitchFamily="18" charset="0"/>
              </a:rPr>
              <a:t>“Kök”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cümlelerden hangisinde terim anlamıyla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Bir sözcüğün anlamlı en küçük parçasına kök denir.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işi kökünden halletmemiz gerekiyor.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Pazardan üç kök maydanoz aldım.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Kendi aile köklerini araştırmayı kafaya koymuş.</a:t>
            </a:r>
          </a:p>
        </p:txBody>
      </p:sp>
      <p:pic>
        <p:nvPicPr>
          <p:cNvPr id="14" name="Grafik 13" descr="Yardım">
            <a:extLst>
              <a:ext uri="{FF2B5EF4-FFF2-40B4-BE49-F238E27FC236}">
                <a16:creationId xmlns:a16="http://schemas.microsoft.com/office/drawing/2014/main" id="{8BB5667B-E140-428B-A88C-036EE75F08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D3E212A9-3BAB-4C37-AE98-CCA4D97FC9C0}"/>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5267473B-2A88-468E-9C5B-986F5F789B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9B70C6F-8427-416A-8A89-73D3D96C5C96}"/>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3700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15. </a:t>
            </a:r>
            <a:r>
              <a:rPr lang="tr-TR" sz="2400" dirty="0">
                <a:effectLst/>
                <a:latin typeface="Calibri" panose="020F0502020204030204" pitchFamily="34" charset="0"/>
                <a:ea typeface="Calibri" panose="020F0502020204030204" pitchFamily="34" charset="0"/>
                <a:cs typeface="Times New Roman" panose="02020603050405020304" pitchFamily="18" charset="0"/>
              </a:rPr>
              <a:t>“Kök”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cümlelerden hangisinde terim anlamıyla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Bir sözcüğün anlamlı en küçük parçasına kök denir.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işi kökünden halletmemiz gerekiyor.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Pazardan üç kök maydanoz aldım.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Kendi aile köklerini araştırmayı kafaya koymuş.</a:t>
            </a:r>
          </a:p>
        </p:txBody>
      </p:sp>
      <p:pic>
        <p:nvPicPr>
          <p:cNvPr id="14" name="Grafik 13" descr="Denetim listesi sağdan sola">
            <a:extLst>
              <a:ext uri="{FF2B5EF4-FFF2-40B4-BE49-F238E27FC236}">
                <a16:creationId xmlns:a16="http://schemas.microsoft.com/office/drawing/2014/main" id="{E69C1766-8A2A-46C4-B79C-4A7FE2185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13D36D7C-017E-487F-A484-ED67BBD6BAFF}"/>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13279785-C914-47AA-9974-325236807E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EE649EB4-312E-4AA7-89A8-CF38F7D9CF83}"/>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465220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16. </a:t>
            </a:r>
            <a:r>
              <a:rPr lang="tr-TR" sz="2400" dirty="0">
                <a:effectLst/>
                <a:latin typeface="Calibri" panose="020F0502020204030204" pitchFamily="34" charset="0"/>
                <a:ea typeface="Calibri" panose="020F0502020204030204" pitchFamily="34" charset="0"/>
                <a:cs typeface="Times New Roman" panose="02020603050405020304" pitchFamily="18" charset="0"/>
              </a:rPr>
              <a:t>“Durmak”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“var olmak”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Saatler sonra yağmur durdu.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Yolun ortasında öylece duruyor.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Ağaçlık bir yerde durup dinlendik.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kadar iş dururken nasıl gezeyim?</a:t>
            </a:r>
          </a:p>
        </p:txBody>
      </p:sp>
      <p:pic>
        <p:nvPicPr>
          <p:cNvPr id="14" name="Grafik 13" descr="Yardım">
            <a:extLst>
              <a:ext uri="{FF2B5EF4-FFF2-40B4-BE49-F238E27FC236}">
                <a16:creationId xmlns:a16="http://schemas.microsoft.com/office/drawing/2014/main" id="{490D6432-5B5E-42E7-AF70-7CACA6C9D9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047FDC21-8072-45CC-B637-29D5BFFFEC39}"/>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E9609EEB-1104-4D6C-B3D7-A5F274CED3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D1BAE7CA-AC41-45D1-B006-9AD0B03747C4}"/>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161867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16. </a:t>
            </a:r>
            <a:r>
              <a:rPr lang="tr-TR" sz="2400" dirty="0">
                <a:effectLst/>
                <a:latin typeface="Calibri" panose="020F0502020204030204" pitchFamily="34" charset="0"/>
                <a:ea typeface="Calibri" panose="020F0502020204030204" pitchFamily="34" charset="0"/>
                <a:cs typeface="Times New Roman" panose="02020603050405020304" pitchFamily="18" charset="0"/>
              </a:rPr>
              <a:t>“Durmak”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“var olmak”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Saatler sonra yağmur durdu.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Yolun ortasında öylece duruyor.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Ağaçlık bir yerde durup dinlendik.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Bu kadar iş dururken nasıl gezeyim?</a:t>
            </a:r>
          </a:p>
        </p:txBody>
      </p:sp>
      <p:pic>
        <p:nvPicPr>
          <p:cNvPr id="14" name="Grafik 13" descr="Denetim listesi sağdan sola">
            <a:extLst>
              <a:ext uri="{FF2B5EF4-FFF2-40B4-BE49-F238E27FC236}">
                <a16:creationId xmlns:a16="http://schemas.microsoft.com/office/drawing/2014/main" id="{03BAF71A-385C-4283-BC51-C667A8CC3F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246D5D61-1911-4BF1-B501-70ABDF00C0F3}"/>
              </a:ext>
            </a:extLst>
          </p:cNvPr>
          <p:cNvGrpSpPr/>
          <p:nvPr/>
        </p:nvGrpSpPr>
        <p:grpSpPr>
          <a:xfrm>
            <a:off x="11228831" y="6059557"/>
            <a:ext cx="893193" cy="682488"/>
            <a:chOff x="8939255" y="4509052"/>
            <a:chExt cx="893193" cy="682488"/>
          </a:xfrm>
        </p:grpSpPr>
        <p:pic>
          <p:nvPicPr>
            <p:cNvPr id="10" name="Grafik 9" descr="Parmak izi">
              <a:extLst>
                <a:ext uri="{FF2B5EF4-FFF2-40B4-BE49-F238E27FC236}">
                  <a16:creationId xmlns:a16="http://schemas.microsoft.com/office/drawing/2014/main" id="{A9AA0B28-64DD-4449-97A0-747C5B559C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11" name="Dikdörtgen 10">
              <a:extLst>
                <a:ext uri="{FF2B5EF4-FFF2-40B4-BE49-F238E27FC236}">
                  <a16:creationId xmlns:a16="http://schemas.microsoft.com/office/drawing/2014/main" id="{67A99E79-C117-4E69-90F8-D02407128413}"/>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512302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Hazırlayan: AHMET ÖZAYSIN</a:t>
            </a:r>
            <a:endParaRPr lang="tr-TR"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up 15">
            <a:extLst>
              <a:ext uri="{FF2B5EF4-FFF2-40B4-BE49-F238E27FC236}">
                <a16:creationId xmlns:a16="http://schemas.microsoft.com/office/drawing/2014/main" id="{246D5D61-1911-4BF1-B501-70ABDF00C0F3}"/>
              </a:ext>
            </a:extLst>
          </p:cNvPr>
          <p:cNvGrpSpPr/>
          <p:nvPr/>
        </p:nvGrpSpPr>
        <p:grpSpPr>
          <a:xfrm>
            <a:off x="11228831" y="6059557"/>
            <a:ext cx="893193" cy="682488"/>
            <a:chOff x="8939255" y="4509052"/>
            <a:chExt cx="893193" cy="682488"/>
          </a:xfrm>
        </p:grpSpPr>
        <p:pic>
          <p:nvPicPr>
            <p:cNvPr id="10" name="Grafik 9" descr="Parmak izi">
              <a:extLst>
                <a:ext uri="{FF2B5EF4-FFF2-40B4-BE49-F238E27FC236}">
                  <a16:creationId xmlns:a16="http://schemas.microsoft.com/office/drawing/2014/main" id="{A9AA0B28-64DD-4449-97A0-747C5B559C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11" name="Dikdörtgen 10">
              <a:extLst>
                <a:ext uri="{FF2B5EF4-FFF2-40B4-BE49-F238E27FC236}">
                  <a16:creationId xmlns:a16="http://schemas.microsoft.com/office/drawing/2014/main" id="{67A99E79-C117-4E69-90F8-D02407128413}"/>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2147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 </a:t>
            </a:r>
            <a:r>
              <a:rPr lang="tr-TR" sz="2400" dirty="0">
                <a:effectLst/>
                <a:latin typeface="Calibri" panose="020F0502020204030204" pitchFamily="34" charset="0"/>
                <a:ea typeface="Calibri" panose="020F0502020204030204" pitchFamily="34" charset="0"/>
                <a:cs typeface="Times New Roman" panose="02020603050405020304" pitchFamily="18" charset="0"/>
              </a:rPr>
              <a:t>“Düz”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“yalın, sade, süssüz”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Tahtaya düz bir çizgi çizdi.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Düz yol dururken neden yokuşa gittiniz?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Son derece düz bir anlatımla yazılmış.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Terziye düz kumaştan bir ceket diktirdi.</a:t>
            </a:r>
          </a:p>
        </p:txBody>
      </p:sp>
      <p:pic>
        <p:nvPicPr>
          <p:cNvPr id="14" name="Grafik 13" descr="Yardım">
            <a:extLst>
              <a:ext uri="{FF2B5EF4-FFF2-40B4-BE49-F238E27FC236}">
                <a16:creationId xmlns:a16="http://schemas.microsoft.com/office/drawing/2014/main" id="{64B2755C-4E63-4A04-A897-C4184EB8A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34620B1A-851E-4712-9B80-FDAFD4498E7C}"/>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5AEE5CFF-FF1F-45F6-8DF9-24E1857C68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58C5B3F-7D6D-4803-8353-29BF6C18D1C2}"/>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75811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 </a:t>
            </a:r>
            <a:r>
              <a:rPr lang="tr-TR" sz="2400" dirty="0">
                <a:effectLst/>
                <a:latin typeface="Calibri" panose="020F0502020204030204" pitchFamily="34" charset="0"/>
                <a:ea typeface="Calibri" panose="020F0502020204030204" pitchFamily="34" charset="0"/>
                <a:cs typeface="Times New Roman" panose="02020603050405020304" pitchFamily="18" charset="0"/>
              </a:rPr>
              <a:t>“Düz”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“yalın, sade, süssüz”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Tahtaya düz bir çizgi çizdi.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Düz yol dururken neden yokuşa gittiniz?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Son derece düz bir anlatımla yazılmış.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Terziye düz kumaştan bir ceket diktirdi.</a:t>
            </a:r>
          </a:p>
        </p:txBody>
      </p:sp>
      <p:pic>
        <p:nvPicPr>
          <p:cNvPr id="14" name="Grafik 13" descr="Denetim listesi sağdan sola">
            <a:extLst>
              <a:ext uri="{FF2B5EF4-FFF2-40B4-BE49-F238E27FC236}">
                <a16:creationId xmlns:a16="http://schemas.microsoft.com/office/drawing/2014/main" id="{75FD4F4B-9CE6-4F2F-A9AE-8B1F0CB8DD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DB7DB85E-F0E2-4738-9A1F-DB3277266280}"/>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ED93F47A-B79F-47FD-A8D5-7C898BEFD7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EF7DE27D-3EA2-412E-AE1F-0103FDB2EEA5}"/>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07587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“çıkarmak”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sözcüğü parantezle verilen anlamı ile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örtüşmemektedir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Annem kazağımdaki lekeyi çıkarmış. (gidermek)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Onu nereden tanıdığımı çıkardım. (öğrenmek)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Yeni bir dergi çıkarmaya başladık. (yayımlamak)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Takım bugün çok iyi bir oyun çıkardı. (sergilemek)</a:t>
            </a:r>
          </a:p>
        </p:txBody>
      </p:sp>
      <p:pic>
        <p:nvPicPr>
          <p:cNvPr id="14" name="Grafik 13" descr="Yardım">
            <a:extLst>
              <a:ext uri="{FF2B5EF4-FFF2-40B4-BE49-F238E27FC236}">
                <a16:creationId xmlns:a16="http://schemas.microsoft.com/office/drawing/2014/main" id="{CF48E798-68BC-4C0A-8721-E5CC69F820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10AD5792-E7FE-4A55-B615-F79751F9A709}"/>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6347B0A-B8DC-47D3-BF01-92A41A0D4E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0DB88A23-F610-417B-968E-F446BF125012}"/>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30591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“çıkarmak”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sözcüğü parantezle verilen anlamı ile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örtüşmemektedir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Annem kazağımdaki lekeyi çıkarmış. (gidermek)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Onu nereden tanıdığımı çıkardım. (öğrenmek)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Yeni bir dergi çıkarmaya başladık. (yayımlamak)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Takım bugün çok iyi bir oyun çıkardı. (sergilemek)</a:t>
            </a:r>
          </a:p>
        </p:txBody>
      </p:sp>
      <p:pic>
        <p:nvPicPr>
          <p:cNvPr id="14" name="Grafik 13" descr="Denetim listesi sağdan sola">
            <a:extLst>
              <a:ext uri="{FF2B5EF4-FFF2-40B4-BE49-F238E27FC236}">
                <a16:creationId xmlns:a16="http://schemas.microsoft.com/office/drawing/2014/main" id="{38D2F66E-650F-48CE-844F-F6ADBC5779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89E0FFEF-5706-42FF-95BB-4C3A4B7CC348}"/>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87344D2C-81F3-44B0-8436-B941CF48DA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50700DF5-7B70-429A-9E0D-121D8E4A95C4}"/>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62717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a:t>
            </a:r>
            <a:r>
              <a:rPr lang="tr-TR" sz="2400" dirty="0">
                <a:effectLst/>
                <a:latin typeface="Calibri" panose="020F0502020204030204" pitchFamily="34" charset="0"/>
                <a:ea typeface="Calibri" panose="020F0502020204030204" pitchFamily="34" charset="0"/>
                <a:cs typeface="Times New Roman" panose="02020603050405020304" pitchFamily="18" charset="0"/>
              </a:rPr>
              <a:t> 	1. Bu işin aslını size göstereceğim.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Bahçedeki servi ağacını gösterdi.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Çocuğa yol gösteren birisi yok ki.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Eliyle gösterdiği yöne doğru yürüdü.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cümlelerde </a:t>
            </a:r>
            <a:r>
              <a:rPr lang="tr-TR" sz="2400" dirty="0">
                <a:effectLst/>
                <a:latin typeface="Calibri" panose="020F0502020204030204" pitchFamily="34" charset="0"/>
                <a:ea typeface="Calibri" panose="020F0502020204030204" pitchFamily="34" charset="0"/>
                <a:cs typeface="Times New Roman" panose="02020603050405020304" pitchFamily="18" charset="0"/>
              </a:rPr>
              <a:t>“göstermek”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kaç farklı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4			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D) 1</a:t>
            </a:r>
          </a:p>
        </p:txBody>
      </p:sp>
      <p:pic>
        <p:nvPicPr>
          <p:cNvPr id="14" name="Grafik 13" descr="Yardım">
            <a:extLst>
              <a:ext uri="{FF2B5EF4-FFF2-40B4-BE49-F238E27FC236}">
                <a16:creationId xmlns:a16="http://schemas.microsoft.com/office/drawing/2014/main" id="{674003B9-81CB-424D-BB5C-7B8000C29C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16" name="Grup 15">
            <a:extLst>
              <a:ext uri="{FF2B5EF4-FFF2-40B4-BE49-F238E27FC236}">
                <a16:creationId xmlns:a16="http://schemas.microsoft.com/office/drawing/2014/main" id="{E9DF99C9-E30F-427D-B6EE-2D41BE3379EA}"/>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F9B31A5F-6809-4E79-A69B-458575BFD2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22C27624-8BEE-46F4-BE7D-48C4F9626131}"/>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18782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a:t>
            </a:r>
            <a:r>
              <a:rPr lang="tr-TR" sz="2400" dirty="0">
                <a:effectLst/>
                <a:latin typeface="Calibri" panose="020F0502020204030204" pitchFamily="34" charset="0"/>
                <a:ea typeface="Calibri" panose="020F0502020204030204" pitchFamily="34" charset="0"/>
                <a:cs typeface="Times New Roman" panose="02020603050405020304" pitchFamily="18" charset="0"/>
              </a:rPr>
              <a:t> 	1. Bu işin aslını size göstereceğim.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Bahçedeki servi ağacını gösterdi.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Çocuğa yol gösteren birisi yok ki.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Eliyle gösterdiği yöne doğru yürüdü.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cümlelerde </a:t>
            </a:r>
            <a:r>
              <a:rPr lang="tr-TR" sz="2400" dirty="0">
                <a:effectLst/>
                <a:latin typeface="Calibri" panose="020F0502020204030204" pitchFamily="34" charset="0"/>
                <a:ea typeface="Calibri" panose="020F0502020204030204" pitchFamily="34" charset="0"/>
                <a:cs typeface="Times New Roman" panose="02020603050405020304" pitchFamily="18" charset="0"/>
              </a:rPr>
              <a:t>“göstermek”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kaç farklı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4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D) 1</a:t>
            </a:r>
          </a:p>
        </p:txBody>
      </p:sp>
      <p:pic>
        <p:nvPicPr>
          <p:cNvPr id="14" name="Grafik 13" descr="Denetim listesi sağdan sola">
            <a:extLst>
              <a:ext uri="{FF2B5EF4-FFF2-40B4-BE49-F238E27FC236}">
                <a16:creationId xmlns:a16="http://schemas.microsoft.com/office/drawing/2014/main" id="{D63073B0-7A69-4D21-A80A-FA33E8B152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8F42FB6C-FA98-48A0-A0C2-6DF8BDF1E891}"/>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2D147228-3236-4D38-9295-3ACCD91F8F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0D7BA5D0-3A88-45D0-80BC-6B8BD05783D0}"/>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56564544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2150</Words>
  <Application>Microsoft Office PowerPoint</Application>
  <PresentationFormat>Geniş ekran</PresentationFormat>
  <Paragraphs>68</Paragraphs>
  <Slides>34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Bookman Old Style</vt:lpstr>
      <vt:lpstr>Calibri</vt:lpstr>
      <vt:lpstr>Calibri Light</vt:lpstr>
      <vt:lpstr>Office Teması</vt:lpstr>
      <vt:lpstr>Sözcükte Anlam Çok Anlamlılık -1 16 Soru</vt:lpstr>
      <vt:lpstr>1. Aşağıdaki cümlelerde altı çizili sözcüklerden hangisi terim anlamıyla kullanılmıştır? A) Oyunun ikinci perdesine ancak yetişebildim. B) Bana oyun oynadığını düşünüyorum. C) Çocukların oyunu bitince çıkarız. D) Bilgisayar oyunları çok fazla vaktini alıyor. </vt:lpstr>
      <vt:lpstr>1. Aşağıdaki cümlelerde altı çizili sözcüklerden hangisi terim anlamıyla kullanılmıştır? A) Oyunun ikinci perdesine ancak yetişebildim. B) Bana oyun oynadığını düşünüyorum. C) Çocukların oyunu bitince çıkarız. D) Bilgisayar oyunları çok fazla vaktini alıyor. </vt:lpstr>
      <vt:lpstr>2. “Düz” sözcüğü aşağıdaki cümlelerin hangisinde “yalın, sade, süssüz” anlamında kullanılmıştır? A) Tahtaya düz bir çizgi çizdi. B) Düz yol dururken neden yokuşa gittiniz? C) Son derece düz bir anlatımla yazılmış. D) Terziye düz kumaştan bir ceket diktirdi.</vt:lpstr>
      <vt:lpstr>2. “Düz” sözcüğü aşağıdaki cümlelerin hangisinde “yalın, sade, süssüz” anlamında kullanılmıştır? A) Tahtaya düz bir çizgi çizdi. B) Düz yol dururken neden yokuşa gittiniz? C) Son derece düz bir anlatımla yazılmış. D) Terziye düz kumaştan bir ceket diktirdi.</vt:lpstr>
      <vt:lpstr>3. Aşağıdaki cümlelerin hangisinde “çıkarmak” sözcüğü parantezle verilen anlamı ile örtüşmemektedir? A) Annem kazağımdaki lekeyi çıkarmış. (gidermek) B) Onu nereden tanıdığımı çıkardım. (öğrenmek) C) Yeni bir dergi çıkarmaya başladık. (yayımlamak) D) Takım bugün çok iyi bir oyun çıkardı. (sergilemek)</vt:lpstr>
      <vt:lpstr>3. Aşağıdaki cümlelerin hangisinde “çıkarmak” sözcüğü parantezle verilen anlamı ile örtüşmemektedir? A) Annem kazağımdaki lekeyi çıkarmış. (gidermek) B) Onu nereden tanıdığımı çıkardım. (öğrenmek) C) Yeni bir dergi çıkarmaya başladık. (yayımlamak) D) Takım bugün çok iyi bir oyun çıkardı. (sergilemek)</vt:lpstr>
      <vt:lpstr>4.  1. Bu işin aslını size göstereceğim.  2. Bahçedeki servi ağacını gösterdi.  3. Çocuğa yol gösteren birisi yok ki.  4. Eliyle gösterdiği yöne doğru yürüdü. Numaralandırılmış cümlelerde “göstermek” sözcüğü kaç farklı anlamda kullanılmıştır? A) 4   B) 3 C) 2   D) 1</vt:lpstr>
      <vt:lpstr>4.  1. Bu işin aslını size göstereceğim.  2. Bahçedeki servi ağacını gösterdi.  3. Çocuğa yol gösteren birisi yok ki.  4. Eliyle gösterdiği yöne doğru yürüdü. Numaralandırılmış cümlelerde “göstermek” sözcüğü kaç farklı anlamda kullanılmıştır? A) 4   B) 3 C) 2   D) 1</vt:lpstr>
      <vt:lpstr>5. Aşağıdaki cümlelerde altı çizili sözcüklerden hangisi mecaz anlamda kullanılmamıştır? A) Son derece renkli bir kişiliği vardı. B) Bu kadar anlayışlı olabilmesine şaşırıyorum. C) Bizleri çok sancılı bir dönemin beklediğini söyledi. D) Tatlı bakışlarıyla herkesi etkisi altına aldı.</vt:lpstr>
      <vt:lpstr>5. Aşağıdaki cümlelerde altı çizili sözcüklerden hangisi mecaz anlamda kullanılmamıştır? A) Son derece renkli bir kişiliği vardı. B) Bu kadar anlayışlı olabilmesine şaşırıyorum. C) Bizleri çok sancılı bir dönemin beklediğini söyledi. D) Tatlı bakışlarıyla herkesi etkisi altına aldı.</vt:lpstr>
      <vt:lpstr>6.  1. Boş sözlerle bizleri oyalama lütfen.  2. Boş boş bakıp durma artık.  3. Tepsiye boş bardakları yerleştirdi.  4. Ne kadar da boş kafalı bir insansın. Numaralandırılmış cümlelerin kaç tanesinde “boş” sözcüğü gerçek anlamda kullanılmıştır? A) 1   B) 2 C) 3   D) 4</vt:lpstr>
      <vt:lpstr>6.  1. Boş sözlerle bizleri oyalama lütfen.  2. Boş boş bakıp durma artık.  3. Tepsiye boş bardakları yerleştirdi.  4. Ne kadar da boş kafalı bir insansın. Numaralandırılmış cümlelerin kaç tanesinde “boş” sözcüğü gerçek anlamda kullanılmıştır? A) 1   B) 2 C) 3   D) 4</vt:lpstr>
      <vt:lpstr>7. Aşağıdaki cümlelerin hangisinde “almak” sözcüğü “Bu kavanoz iki kilo bal alır.” cümlesindeki anlamıyla kullanılmıştır? A) Böyle giyinirsen kesin soğuk alırsın. B) Sehpanın tozunu nemli bir bez ile aldı. C) Bu asansör rahatlıkla sekiz kişiyi alır. D) Köy yolunu bir saatte alırsınız.</vt:lpstr>
      <vt:lpstr>7. Aşağıdaki cümlelerin hangisinde “almak” sözcüğü “Bu kavanoz iki kilo bal alır.” cümlesindeki anlamıyla kullanılmıştır? A) Böyle giyinirsen kesin soğuk alırsın. B) Sehpanın tozunu nemli bir bez ile aldı. C) Bu asansör rahatlıkla sekiz kişiyi alır. D) Köy yolunu bir saatte alırsınız.</vt:lpstr>
      <vt:lpstr>8.  1. Bu ayakkabı ayağıma girmiyor.  2. Bizde biber her yemeğe girer.  3. Sanıyorum on beşine girdi. Aşağıdaki cümlelerin hangisinde “girmek” sözcüğü numaralandırılmış anlamlarından birini karşılamamaktadır? A) Yazılmak, başlamak B) Sığmak    C) Birleşiminde yer almak D) Erişmek, ulaşmak</vt:lpstr>
      <vt:lpstr>8.  1. Bu ayakkabı ayağıma girmiyor.  2. Bizde biber her yemeğe girer.  3. Sanıyorum on beşine girdi. Aşağıdaki cümlelerin hangisinde “girmek” sözcüğü numaralandırılmış anlamlarından birini karşılamamaktadır? A) Yazılmak, başlamak B) Sığmak    C) Birleşiminde yer almak D) Erişmek, ulaşmak</vt:lpstr>
      <vt:lpstr>9.  1. İnce bir iple düğmeyi dikti.  2. Pantolonu ince belinden düşecek gibiydi.  3. Masaya ince bir örtü serilmişti.  4. Bu ince davranış hepimizi şaşırttı. Numaralandırılmış cümlelerin hangisinde ‘‘ince’’ sözcüğü mecaz anlamda kullanılmıştır? A) 4   B) 3 C) 2   D) 1</vt:lpstr>
      <vt:lpstr>9.  1. İnce bir iple düğmeyi dikti.  2. Pantolonu ince belinden düşecek gibiydi.  3. Masaya ince bir örtü serilmişti.  4. Bu ince davranış hepimizi şaşırttı. Numaralandırılmış cümlelerin hangisinde ‘‘ince’’ sözcüğü mecaz anlamda kullanılmıştır? A) 4   B) 3 C) 2   D) 1</vt:lpstr>
      <vt:lpstr>10. Aşağıdakilerin hangisinde “dönmek” sözcüğü “hileyle, gizlice yapılmak” anlamında kullanılmıştır? A) Artık köşeyi dönme zamanı geldi. B) Burada bir işler dönüyor sanki. C) Biz konunun en başına dönelim. D) Ne zaman döneceğini sana söyledi mi?</vt:lpstr>
      <vt:lpstr>10. Aşağıdakilerin hangisinde “dönmek” sözcüğü “hileyle, gizlice yapılmak” anlamında kullanılmıştır? A) Artık köşeyi dönme zamanı geldi. B) Burada bir işler dönüyor sanki. C) Biz konunun en başına dönelim. D) Ne zaman döneceğini sana söyledi mi?</vt:lpstr>
      <vt:lpstr>11. “Öğretmenimiz matematik dersinde(1) üçgenleri(2) anlatırken hepimizi kahkahalara boğan(3) bir espri(4) yaptı.” Bu cümlede numaralandırılmış sözcükler için aşağıdakilerden hangisi söylenemez? A) 1 numaralı sözcük gerçek anlamda kullanılmıştır. B) 2 numaralı sözcük terim anlamda kullanılmıştır. C) 3 numaralı sözcük mecaz anlamda kullanılmıştır. D) 4 numaralı sözcük mecaz anlamda kullanılmıştır.</vt:lpstr>
      <vt:lpstr>11. “Öğretmenimiz matematik dersinde(1) üçgenleri(2) anlatırken hepimizi kahkahalara boğan(3) bir espri(4) yaptı.” Bu cümlede numaralandırılmış sözcükler için aşağıdakilerden hangisi söylenemez? A) 1 numaralı sözcük gerçek anlamda kullanılmıştır. B) 2 numaralı sözcük terim anlamda kullanılmıştır. C) 3 numaralı sözcük mecaz anlamda kullanılmıştır. D) 4 numaralı sözcük mecaz anlamda kullanılmıştır.</vt:lpstr>
      <vt:lpstr>12. “Çekmek” sözcüğü aşağıdaki cümlelerin hangisinde diğerlerinden farklı bir anlamda kullanılmıştır? A) Ahşap sandalyeyi kendine doğru çekti. B) Motorunu bahçenin kenarına çekti. C) Yeğeni tüm yönleriyle ona çekmiş. D) Oltayı çok çekince ucunu kopardı.</vt:lpstr>
      <vt:lpstr>12. “Çekmek” sözcüğü aşağıdaki cümlelerin hangisinde diğerlerinden farklı bir anlamda kullanılmıştır? A) Ahşap sandalyeyi kendine doğru çekti. B) Motorunu bahçenin kenarına çekti. C) Yeğeni tüm yönleriyle ona çekmiş. D) Oltayı çok çekince ucunu kopardı.</vt:lpstr>
      <vt:lpstr>13.  1. Küçük işlerle uğraşmayı bırakmalısın.  2. Fotosentez konusu da sınava dâhil mi?  3. Tarihi köprünün önünde buluşalım.  4. Bu yeni oyun çok tuttu. Numaralandırılmış cümlelerdeki altı çizili sözcüklerin anlam özellikleri aşağıdakilerden hangisinde sırasıyla verilmiştir? A) Gerçek - Terim - Mecaz - Gerçek B) Mecaz - Terim - Gerçek - Mecaz C) Mecaz - Gerçek - Terim - Gerçek D) Gerçek - Terim - Mecaz - Mecaz</vt:lpstr>
      <vt:lpstr>13.  1. Küçük işlerle uğraşmayı bırakmalısın.  2. Fotosentez konusu da sınava dâhil mi?  3. Tarihi köprünün önünde buluşalım.  4. Bu yeni oyun çok tuttu. Numaralandırılmış cümlelerdeki altı çizili sözcüklerin anlam özellikleri aşağıdakilerden hangisinde sırasıyla verilmiştir? A) Gerçek - Terim - Mecaz - Gerçek B) Mecaz - Terim - Gerçek - Mecaz C) Mecaz - Gerçek - Terim - Gerçek D) Gerçek - Terim - Mecaz - Mecaz</vt:lpstr>
      <vt:lpstr>14.  1. Derin düşüncelerinden bahsediyordu.  2. Sıkıntıdan patlamak üzereydik.  3. En köklü dostluklar bile bir gün silinebilir.  4. Yağmurun başlamasıyla koşarak eve vardık. Numaralandırılmış cümlelerden hangisinde birden fazla mecaz anlamlı sözcük vardır? A) 1   B) 2 C) 3   D) 4</vt:lpstr>
      <vt:lpstr>14.  1. Derin düşüncelerinden bahsediyordu.  2. Sıkıntıdan patlamak üzereydik.  3. En köklü dostluklar bile bir gün silinebilir.  4. Yağmurun başlamasıyla koşarak eve vardık. Numaralandırılmış cümlelerden hangisinde birden fazla mecaz anlamlı sözcük vardır? A) 1   B) 2 C) 3   D) 4</vt:lpstr>
      <vt:lpstr>15. “Kök” sözcüğü aşağıdaki cümlelerden hangisinde terim anlamıyla kullanılmıştır? A) Bir sözcüğün anlamlı en küçük parçasına kök denir. B) Bu işi kökünden halletmemiz gerekiyor. C) Pazardan üç kök maydanoz aldım. D) Kendi aile köklerini araştırmayı kafaya koymuş.</vt:lpstr>
      <vt:lpstr>15. “Kök” sözcüğü aşağıdaki cümlelerden hangisinde terim anlamıyla kullanılmıştır? A) Bir sözcüğün anlamlı en küçük parçasına kök denir. B) Bu işi kökünden halletmemiz gerekiyor. C) Pazardan üç kök maydanoz aldım. D) Kendi aile köklerini araştırmayı kafaya koymuş.</vt:lpstr>
      <vt:lpstr>16. “Durmak” sözcüğü aşağıdaki cümlelerin hangisinde “var olmak” anlamında kullanılmıştır? A) Saatler sonra yağmur durdu. B) Yolun ortasında öylece duruyor.  C) Ağaçlık bir yerde durup dinlendik. D) Bu kadar iş dururken nasıl gezeyim?</vt:lpstr>
      <vt:lpstr>16. “Durmak” sözcüğü aşağıdaki cümlelerin hangisinde “var olmak” anlamında kullanılmıştır? A) Saatler sonra yağmur durdu. B) Yolun ortasında öylece duruyor.  C) Ağaçlık bir yerde durup dinlendik. D) Bu kadar iş dururken nasıl gezeyim?</vt:lpstr>
      <vt:lpstr>Hazırlayan: AHMET ÖZAYSIN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Aşağıdaki cümlelerde altı çizili sözcüklerden hangisi terim anlamıyla kullanılmıştır? A) Oyunun ikinci perdesine ancak yetişebildim. B) Bana oyun oynadığını düşünüyorum. C) Çocukların oyunu bitince çıkarız. D) Bilgisayar oyunları çok fazla vaktini alıyor. </dc:title>
  <dc:creator>HP</dc:creator>
  <cp:lastModifiedBy>HP</cp:lastModifiedBy>
  <cp:revision>12</cp:revision>
  <dcterms:created xsi:type="dcterms:W3CDTF">2021-02-17T12:59:31Z</dcterms:created>
  <dcterms:modified xsi:type="dcterms:W3CDTF">2021-02-17T13:44:20Z</dcterms:modified>
</cp:coreProperties>
</file>